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  <p:sldMasterId id="2147483660" r:id="rId5"/>
  </p:sldMasterIdLst>
  <p:notesMasterIdLst>
    <p:notesMasterId r:id="rId32"/>
  </p:notesMasterIdLst>
  <p:handoutMasterIdLst>
    <p:handoutMasterId r:id="rId33"/>
  </p:handoutMasterIdLst>
  <p:sldIdLst>
    <p:sldId id="256" r:id="rId6"/>
    <p:sldId id="265" r:id="rId7"/>
    <p:sldId id="277" r:id="rId8"/>
    <p:sldId id="281" r:id="rId9"/>
    <p:sldId id="280" r:id="rId10"/>
    <p:sldId id="278" r:id="rId11"/>
    <p:sldId id="283" r:id="rId12"/>
    <p:sldId id="276" r:id="rId13"/>
    <p:sldId id="282" r:id="rId14"/>
    <p:sldId id="284" r:id="rId15"/>
    <p:sldId id="285" r:id="rId16"/>
    <p:sldId id="286" r:id="rId17"/>
    <p:sldId id="287" r:id="rId18"/>
    <p:sldId id="279" r:id="rId19"/>
    <p:sldId id="297" r:id="rId20"/>
    <p:sldId id="296" r:id="rId21"/>
    <p:sldId id="298" r:id="rId22"/>
    <p:sldId id="288" r:id="rId23"/>
    <p:sldId id="290" r:id="rId24"/>
    <p:sldId id="289" r:id="rId25"/>
    <p:sldId id="291" r:id="rId26"/>
    <p:sldId id="292" r:id="rId27"/>
    <p:sldId id="295" r:id="rId28"/>
    <p:sldId id="294" r:id="rId29"/>
    <p:sldId id="293" r:id="rId30"/>
    <p:sldId id="299" r:id="rId31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80" d="100"/>
          <a:sy n="80" d="100"/>
        </p:scale>
        <p:origin x="62" y="13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77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C57DE37D-B738-4817-B751-0C1B86D8B665}" type="datetime1">
              <a:rPr lang="es-ES" smtClean="0"/>
              <a:t>01/04/2020</a:t>
            </a:fld>
            <a:endParaRPr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45ACAF8E-318A-4EFE-8633-D9E72ABCE0ED}" type="slidenum">
              <a:rPr lang="es-ES"/>
              <a:pPr algn="r"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17BB30D9-D505-4352-B274-A1AB529BC646}" type="datetime1">
              <a:rPr lang="es-ES" smtClean="0"/>
              <a:pPr/>
              <a:t>01/04/2020</a:t>
            </a:fld>
            <a:endParaRPr lang="es-ES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5EE2CF44-2B13-41B4-A334-1CDF534EEBBF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39391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67988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20206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5491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80027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895156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748586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15182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59302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77035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24172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32899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836851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239134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31251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84279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748218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26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73934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39320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9214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85167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05807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4077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2155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2587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7" name="Rectángulo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FC1B432D-78E7-40AE-81C6-52773394A046}" type="datetime1">
              <a:rPr lang="es-ES" smtClean="0"/>
              <a:pPr/>
              <a:t>01/04/2020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E062C603-371F-4D8B-AFB8-8337237C6271}" type="datetime1">
              <a:rPr lang="es-ES" smtClean="0"/>
              <a:pPr algn="r"/>
              <a:t>01/04/2020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2ED947-C854-4906-9876-491D2C7479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0901C3D-0243-4D5F-8212-E5209CEC7C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5C7173-F84B-4585-90C1-5EC330314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BF59-14C1-40FD-A8C7-6D74D785B5EB}" type="datetimeFigureOut">
              <a:rPr lang="en-US" smtClean="0"/>
              <a:t>2020-04-01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DFBE4D-EA61-460B-B129-9B881C486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B118455-0678-4377-80E2-1C8089D6B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ED05-08BA-4A25-AFD4-80F196807726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56A47ED-C728-4A5E-B39A-166B02255E97}"/>
              </a:ext>
            </a:extLst>
          </p:cNvPr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906A735-74A5-41C3-8EE8-EF78FB3758C4}"/>
              </a:ext>
            </a:extLst>
          </p:cNvPr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06102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8FD7C2-BC7C-4405-9F6C-820886E74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65F7B8-94BE-44C8-A69A-689F44E87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4AEE067-2BCC-48F5-AEEB-7CDBD283D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D15E0-E6C7-48CB-A009-DF16BCB95302}" type="datetime1">
              <a:rPr lang="es-ES" smtClean="0"/>
              <a:pPr/>
              <a:t>01/04/2020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7A6F1C1-C1B7-46EB-B06F-0F88F8943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9C50995-7E65-4EBC-8D8E-312F7CD8E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990379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C503FF-65CA-4035-B118-73BC159FD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E6DB80-3503-4805-8D6D-76CB9FC9D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531C99-5299-4413-A62B-AE9E40D22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BF59-14C1-40FD-A8C7-6D74D785B5EB}" type="datetimeFigureOut">
              <a:rPr lang="en-US" smtClean="0"/>
              <a:t>2020-04-01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4E99B53-D583-41C2-A233-4AFB9C811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226341-4504-4FEB-A7C0-3789DB0E9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ED05-08BA-4A25-AFD4-80F19680772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75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9BEDB4-C542-439B-AABD-D3E7A78EA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3A08CC-5CFD-4165-AB66-299DFBC0B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FD7BEE4-102B-4938-9B21-6132D7153C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D506765-8768-4797-A644-36248E6E1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F1BE7-5365-4137-AE14-A7C362FC891C}" type="datetime1">
              <a:rPr lang="es-ES" smtClean="0"/>
              <a:pPr/>
              <a:t>01/04/2020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A533FAC-EEED-4A77-A2AB-B853DE4E8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D821279-EEA5-428D-AEA5-8CE7BDAFE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05427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E2A99-A306-4C04-9869-D9A0E35D4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CEEAF2-F58F-473E-9963-A150F3D75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00C01FB-E2E2-46EC-8D31-F98C1CB4BB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93904A3-BA5D-44E2-8BFF-EC1DC78EE9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D598A1F-F7DE-40EA-AC7D-F095C0062F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E1CFA9C-7C43-470E-A712-4AA8D7C97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3AA6-4601-4BF7-BD54-99DD2B193FD1}" type="datetime1">
              <a:rPr lang="es-ES" smtClean="0"/>
              <a:pPr/>
              <a:t>01/04/2020</a:t>
            </a:fld>
            <a:endParaRPr lang="es-E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500F0AD-3628-49B0-8FC7-827F4D60D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E26E9A8-73A0-4F65-AA00-775E9C5CD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31375A4-56A4-47D6-9801-1991572033F7}" type="slidenum">
              <a:rPr lang="es-ES" noProof="0" smtClean="0"/>
              <a:pPr algn="r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877248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2C426C-FF94-44C6-BA72-7D7277599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E1241B6-E08C-483C-BCE7-131B96E08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BE58-23DC-4EE9-8158-B69AC44D4A43}" type="datetime1">
              <a:rPr lang="es-ES" smtClean="0"/>
              <a:pPr/>
              <a:t>01/04/2020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66D5C7E-E158-4055-8E8A-9C7B97FA0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4141218-54DE-4F99-860B-8F57DF8B9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2112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84F04D-18DE-44A4-B482-A4DF17B83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2EBBF-D49B-4842-B69E-CE552000DC09}" type="datetime1">
              <a:rPr lang="es-ES" smtClean="0"/>
              <a:pPr/>
              <a:t>01/04/2020</a:t>
            </a:fld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ECEFEDA-0440-4BA5-B4CF-EAFDE9941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9EAB650-756C-46DA-8E4A-6B2D38757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68545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3C2BE8-2762-4050-BC02-E54068A34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296F86-A04C-49BB-AE37-78E2EA346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06DBBFC-DDD7-4E4A-9E31-226B485986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86C692A-5A35-4A5D-9B3A-AB5BCD8AC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F364E66-D00E-49A9-9E62-AB0485562249}" type="datetime1">
              <a:rPr lang="es-ES" smtClean="0"/>
              <a:pPr algn="r"/>
              <a:t>01/04/2020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A29876B-6B18-47F7-B88D-D4A411D17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6897DBC-2526-4414-8407-7844F845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92291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D1AE6EBB-BEC9-4000-8D95-40B44C4E2CA6}" type="datetime1">
              <a:rPr lang="es-ES" smtClean="0"/>
              <a:pPr/>
              <a:t>01/04/2020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93E3DD-8856-4234-9C1A-DDBA84B5F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47E3BD4-E974-4387-B2E3-6299C78081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1D690C3-DC2D-4250-A43D-59E2E8451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0F9C8D7-21F4-4693-BB4F-BF9BB02C6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92E29-7FB2-4284-9496-FE061DBF8A30}" type="datetime1">
              <a:rPr lang="es-ES" smtClean="0"/>
              <a:pPr/>
              <a:t>01/04/2020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A8F1227-FFBE-40E7-A76D-1E3BAE180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ECBEF3-34F2-4C89-9D6C-4CE8C219F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DAC3AA8-22B9-43A2-96DB-EA89CD04B471}"/>
              </a:ext>
            </a:extLst>
          </p:cNvPr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600" noProof="0" dirty="0"/>
          </a:p>
        </p:txBody>
      </p:sp>
    </p:spTree>
    <p:extLst>
      <p:ext uri="{BB962C8B-B14F-4D97-AF65-F5344CB8AC3E}">
        <p14:creationId xmlns:p14="http://schemas.microsoft.com/office/powerpoint/2010/main" val="41994960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EC9B9-AD98-4EF3-B792-F7AC3A16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DA4BCBE-B8EE-4E49-9FBA-A727B7C7BE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05CB7C2-D0A5-42CA-AC57-DAEF6A201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B432D-78E7-40AE-81C6-52773394A046}" type="datetime1">
              <a:rPr lang="es-ES" smtClean="0"/>
              <a:pPr/>
              <a:t>01/04/2020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E74835-F697-436D-B6BE-FDC1C3811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D01EBB-62F4-4A65-9B1B-C8BD8AE52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20427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ADE652A-4DA1-4477-9BDE-9576EB2BE6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D11ECA2-C59B-4424-BD10-88ED0A9CD5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928F7A6-48B9-4F7B-A2B6-12BB8E1CB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E062C603-371F-4D8B-AFB8-8337237C6271}" type="datetime1">
              <a:rPr lang="es-ES" smtClean="0"/>
              <a:pPr algn="r"/>
              <a:t>01/04/2020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EE508A1-B9D8-489C-9692-773CF919F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0C9625-A5A1-4907-8FF6-B3106D768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74800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rtlCol="0" anchor="b">
            <a:normAutofit/>
          </a:bodyPr>
          <a:lstStyle>
            <a:lvl1pPr algn="l" rtl="0">
              <a:defRPr sz="54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l" rtl="0">
              <a:buNone/>
              <a:defRPr sz="2000"/>
            </a:lvl2pPr>
            <a:lvl3pPr marL="914400" indent="0" algn="l" rtl="0">
              <a:buNone/>
              <a:defRPr sz="1800"/>
            </a:lvl3pPr>
            <a:lvl4pPr marL="1371600" indent="0" algn="l" rtl="0">
              <a:buNone/>
              <a:defRPr sz="1600"/>
            </a:lvl4pPr>
            <a:lvl5pPr marL="1828800" indent="0" algn="l" rtl="0">
              <a:buNone/>
              <a:defRPr sz="1600"/>
            </a:lvl5pPr>
            <a:lvl6pPr marL="2286000" indent="0" algn="l" rtl="0">
              <a:buNone/>
              <a:defRPr sz="1600"/>
            </a:lvl6pPr>
            <a:lvl7pPr marL="2743200" indent="0" algn="l" rtl="0">
              <a:buNone/>
              <a:defRPr sz="1600"/>
            </a:lvl7pPr>
            <a:lvl8pPr marL="3200400" indent="0" algn="l" rtl="0">
              <a:buNone/>
              <a:defRPr sz="1600"/>
            </a:lvl8pPr>
            <a:lvl9pPr marL="3657600" indent="0" algn="l" rtl="0">
              <a:buNone/>
              <a:defRPr sz="16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7CAF1BE7-5365-4137-AE14-A7C362FC891C}" type="datetime1">
              <a:rPr lang="es-ES" smtClean="0"/>
              <a:pPr/>
              <a:t>01/04/2020</a:t>
            </a:fld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CCE83AA6-4601-4BF7-BD54-99DD2B193FD1}" type="datetime1">
              <a:rPr lang="es-ES" smtClean="0"/>
              <a:pPr/>
              <a:t>01/04/2020</a:t>
            </a:fld>
            <a:endParaRPr lang="es-ES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noProof="0" smtClean="0"/>
              <a:pPr algn="r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808DBE58-23DC-4EE9-8158-B69AC44D4A43}" type="datetime1">
              <a:rPr lang="es-ES" smtClean="0"/>
              <a:pPr/>
              <a:t>01/04/2020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97C2EBBF-D49B-4842-B69E-CE552000DC09}" type="datetime1">
              <a:rPr lang="es-ES" smtClean="0"/>
              <a:pPr/>
              <a:t>01/04/2020</a:t>
            </a:fld>
            <a:endParaRPr lang="es-ES" dirty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rtlCol="0" anchor="b">
            <a:normAutofit/>
          </a:bodyPr>
          <a:lstStyle>
            <a:lvl1pPr algn="l" rtl="0">
              <a:defRPr sz="34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AF364E66-D00E-49A9-9E62-AB0485562249}" type="datetime1">
              <a:rPr lang="es-ES" smtClean="0"/>
              <a:pPr algn="r"/>
              <a:t>01/04/2020</a:t>
            </a:fld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E31375A4-56A4-47D6-9801-1991572033F7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600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rtlCol="0" anchor="b">
            <a:normAutofit/>
          </a:bodyPr>
          <a:lstStyle>
            <a:lvl1pPr algn="l" rtl="0">
              <a:defRPr sz="34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 rtlCol="0"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8EB92E29-7FB2-4284-9496-FE061DBF8A30}" type="datetime1">
              <a:rPr lang="es-ES" smtClean="0"/>
              <a:pPr/>
              <a:t>01/04/2020</a:t>
            </a:fld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F03D15E0-E6C7-48CB-A009-DF16BCB95302}" type="datetime1">
              <a:rPr lang="es-ES" smtClean="0"/>
              <a:pPr/>
              <a:t>01/04/2020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22EB914-13BF-424C-8353-400622743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464C199-B183-455C-853C-641A5AAE9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264073-895F-42CA-B17E-2DBE4EF6E3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D15E0-E6C7-48CB-A009-DF16BCB95302}" type="datetime1">
              <a:rPr lang="es-ES" smtClean="0"/>
              <a:pPr/>
              <a:t>01/04/2020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7995A1-DA1B-4CA4-8A4F-353E4A5AC7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620A72D-B203-4FEC-AB2B-526988772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83832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-Reguera-Garcia-Dre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jpeg"/><Relationship Id="rId5" Type="http://schemas.openxmlformats.org/officeDocument/2006/relationships/image" Target="../media/image5.jpe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hyperlink" Target="https://github.com/David-Reguera-Garcia-Dreg" TargetMode="External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dreg@fr33project.org" TargetMode="External"/><Relationship Id="rId5" Type="http://schemas.openxmlformats.org/officeDocument/2006/relationships/hyperlink" Target="http://www.fr33project.org/" TargetMode="External"/><Relationship Id="rId4" Type="http://schemas.openxmlformats.org/officeDocument/2006/relationships/hyperlink" Target="https://twitter.com/fr33project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hyperlink" Target="https://www.microchip.com/DevelopmentTools/ProductDetails/PartNO/AT90USBKEY2" TargetMode="External"/><Relationship Id="rId7" Type="http://schemas.openxmlformats.org/officeDocument/2006/relationships/hyperlink" Target="http://www.fourwalledcubicle.com/LUFA.php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lm-chan.org/fsw/ff/00index_e.html" TargetMode="External"/><Relationship Id="rId11" Type="http://schemas.openxmlformats.org/officeDocument/2006/relationships/image" Target="../media/image2.jpeg"/><Relationship Id="rId5" Type="http://schemas.openxmlformats.org/officeDocument/2006/relationships/hyperlink" Target="https://www.avrfreaks.net/" TargetMode="External"/><Relationship Id="rId10" Type="http://schemas.openxmlformats.org/officeDocument/2006/relationships/image" Target="../media/image5.jpeg"/><Relationship Id="rId4" Type="http://schemas.openxmlformats.org/officeDocument/2006/relationships/hyperlink" Target="https://www.microchip.com/wwwproducts/en/AT90USB1287" TargetMode="External"/><Relationship Id="rId9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jrc.com/store/teensy36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5.jpeg"/><Relationship Id="rId4" Type="http://schemas.openxmlformats.org/officeDocument/2006/relationships/hyperlink" Target="https://www.utasker.com/kinetis/FRDM-K66F.htm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hyperlink" Target="https://github.com/David-Reguera-Garcia-Dreg" TargetMode="External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dreg@fr33project.org" TargetMode="External"/><Relationship Id="rId5" Type="http://schemas.openxmlformats.org/officeDocument/2006/relationships/hyperlink" Target="http://www.fr33project.org/" TargetMode="External"/><Relationship Id="rId4" Type="http://schemas.openxmlformats.org/officeDocument/2006/relationships/hyperlink" Target="https://twitter.com/fr33project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hyperlink" Target="https://www.cruzroja.es/webCre/donativos/donativos.php?llamada=2.9.193.13860.24/05/04.2.13860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0r0n4con.com/" TargetMode="External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2245810"/>
            <a:ext cx="5486400" cy="1355750"/>
          </a:xfrm>
        </p:spPr>
        <p:txBody>
          <a:bodyPr rtlCol="0">
            <a:normAutofit/>
          </a:bodyPr>
          <a:lstStyle/>
          <a:p>
            <a:pPr algn="l"/>
            <a:r>
              <a:rPr lang="nb-NO" b="1" dirty="0"/>
              <a:t>evil mass storage</a:t>
            </a:r>
            <a:endParaRPr lang="es-ES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8516"/>
            <a:ext cx="5930900" cy="911117"/>
          </a:xfrm>
        </p:spPr>
        <p:txBody>
          <a:bodyPr rtlCol="0">
            <a:normAutofit/>
          </a:bodyPr>
          <a:lstStyle/>
          <a:p>
            <a:pPr algn="l"/>
            <a:r>
              <a:rPr lang="es-ES" sz="2800" dirty="0"/>
              <a:t>David Reguera Garcia aka Dreg</a:t>
            </a:r>
          </a:p>
          <a:p>
            <a:pPr algn="l"/>
            <a:endParaRPr lang="es-ES" sz="2000" dirty="0"/>
          </a:p>
          <a:p>
            <a:pPr algn="l"/>
            <a:endParaRPr lang="es-ES" sz="2000" dirty="0"/>
          </a:p>
        </p:txBody>
      </p:sp>
      <p:sp>
        <p:nvSpPr>
          <p:cNvPr id="13" name="Freeform 17">
            <a:extLst>
              <a:ext uri="{FF2B5EF4-FFF2-40B4-BE49-F238E27FC236}">
                <a16:creationId xmlns:a16="http://schemas.microsoft.com/office/drawing/2014/main" id="{41F18803-BE79-4916-AE6B-5DE238B36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663110" cy="2130951"/>
          </a:xfrm>
          <a:custGeom>
            <a:avLst/>
            <a:gdLst>
              <a:gd name="connsiteX0" fmla="*/ 0 w 8663110"/>
              <a:gd name="connsiteY0" fmla="*/ 0 h 2130951"/>
              <a:gd name="connsiteX1" fmla="*/ 819150 w 8663110"/>
              <a:gd name="connsiteY1" fmla="*/ 0 h 2130951"/>
              <a:gd name="connsiteX2" fmla="*/ 1028700 w 8663110"/>
              <a:gd name="connsiteY2" fmla="*/ 0 h 2130951"/>
              <a:gd name="connsiteX3" fmla="*/ 4187970 w 8663110"/>
              <a:gd name="connsiteY3" fmla="*/ 0 h 2130951"/>
              <a:gd name="connsiteX4" fmla="*/ 4400550 w 8663110"/>
              <a:gd name="connsiteY4" fmla="*/ 0 h 2130951"/>
              <a:gd name="connsiteX5" fmla="*/ 5262791 w 8663110"/>
              <a:gd name="connsiteY5" fmla="*/ 0 h 2130951"/>
              <a:gd name="connsiteX6" fmla="*/ 5262791 w 8663110"/>
              <a:gd name="connsiteY6" fmla="*/ 478 h 2130951"/>
              <a:gd name="connsiteX7" fmla="*/ 8663110 w 8663110"/>
              <a:gd name="connsiteY7" fmla="*/ 478 h 2130951"/>
              <a:gd name="connsiteX8" fmla="*/ 7676422 w 8663110"/>
              <a:gd name="connsiteY8" fmla="*/ 2130951 h 2130951"/>
              <a:gd name="connsiteX9" fmla="*/ 4400550 w 8663110"/>
              <a:gd name="connsiteY9" fmla="*/ 2130951 h 2130951"/>
              <a:gd name="connsiteX10" fmla="*/ 4187970 w 8663110"/>
              <a:gd name="connsiteY10" fmla="*/ 2130951 h 2130951"/>
              <a:gd name="connsiteX11" fmla="*/ 1028700 w 8663110"/>
              <a:gd name="connsiteY11" fmla="*/ 2130951 h 2130951"/>
              <a:gd name="connsiteX12" fmla="*/ 819150 w 8663110"/>
              <a:gd name="connsiteY12" fmla="*/ 2130951 h 2130951"/>
              <a:gd name="connsiteX13" fmla="*/ 0 w 8663110"/>
              <a:gd name="connsiteY13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63110" h="2130951">
                <a:moveTo>
                  <a:pt x="0" y="0"/>
                </a:moveTo>
                <a:lnTo>
                  <a:pt x="819150" y="0"/>
                </a:lnTo>
                <a:lnTo>
                  <a:pt x="1028700" y="0"/>
                </a:lnTo>
                <a:lnTo>
                  <a:pt x="4187970" y="0"/>
                </a:lnTo>
                <a:lnTo>
                  <a:pt x="4400550" y="0"/>
                </a:lnTo>
                <a:lnTo>
                  <a:pt x="5262791" y="0"/>
                </a:lnTo>
                <a:lnTo>
                  <a:pt x="5262791" y="478"/>
                </a:lnTo>
                <a:lnTo>
                  <a:pt x="8663110" y="478"/>
                </a:lnTo>
                <a:lnTo>
                  <a:pt x="7676422" y="2130951"/>
                </a:lnTo>
                <a:lnTo>
                  <a:pt x="4400550" y="2130951"/>
                </a:lnTo>
                <a:lnTo>
                  <a:pt x="4187970" y="2130951"/>
                </a:lnTo>
                <a:lnTo>
                  <a:pt x="1028700" y="2130951"/>
                </a:lnTo>
                <a:lnTo>
                  <a:pt x="819150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424C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Image result for panda security">
            <a:extLst>
              <a:ext uri="{FF2B5EF4-FFF2-40B4-BE49-F238E27FC236}">
                <a16:creationId xmlns:a16="http://schemas.microsoft.com/office/drawing/2014/main" id="{E068631B-B788-4F65-8B1E-B17D09977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54354" y="643467"/>
            <a:ext cx="2624667" cy="262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reeform 18">
            <a:extLst>
              <a:ext uri="{FF2B5EF4-FFF2-40B4-BE49-F238E27FC236}">
                <a16:creationId xmlns:a16="http://schemas.microsoft.com/office/drawing/2014/main" id="{C15229F3-7A2E-4558-98FE-7A5F69409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683319"/>
            <a:ext cx="6516874" cy="2174681"/>
          </a:xfrm>
          <a:custGeom>
            <a:avLst/>
            <a:gdLst>
              <a:gd name="connsiteX0" fmla="*/ 0 w 6516874"/>
              <a:gd name="connsiteY0" fmla="*/ 0 h 2174681"/>
              <a:gd name="connsiteX1" fmla="*/ 819150 w 6516874"/>
              <a:gd name="connsiteY1" fmla="*/ 0 h 2174681"/>
              <a:gd name="connsiteX2" fmla="*/ 1038225 w 6516874"/>
              <a:gd name="connsiteY2" fmla="*/ 0 h 2174681"/>
              <a:gd name="connsiteX3" fmla="*/ 6516874 w 6516874"/>
              <a:gd name="connsiteY3" fmla="*/ 0 h 2174681"/>
              <a:gd name="connsiteX4" fmla="*/ 5509712 w 6516874"/>
              <a:gd name="connsiteY4" fmla="*/ 2174681 h 2174681"/>
              <a:gd name="connsiteX5" fmla="*/ 1038225 w 6516874"/>
              <a:gd name="connsiteY5" fmla="*/ 2174681 h 2174681"/>
              <a:gd name="connsiteX6" fmla="*/ 947987 w 6516874"/>
              <a:gd name="connsiteY6" fmla="*/ 2174681 h 2174681"/>
              <a:gd name="connsiteX7" fmla="*/ 819150 w 6516874"/>
              <a:gd name="connsiteY7" fmla="*/ 2174681 h 2174681"/>
              <a:gd name="connsiteX8" fmla="*/ 0 w 6516874"/>
              <a:gd name="connsiteY8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16874" h="2174681">
                <a:moveTo>
                  <a:pt x="0" y="0"/>
                </a:moveTo>
                <a:lnTo>
                  <a:pt x="819150" y="0"/>
                </a:lnTo>
                <a:lnTo>
                  <a:pt x="1038225" y="0"/>
                </a:lnTo>
                <a:lnTo>
                  <a:pt x="6516874" y="0"/>
                </a:lnTo>
                <a:lnTo>
                  <a:pt x="5509712" y="2174681"/>
                </a:lnTo>
                <a:lnTo>
                  <a:pt x="1038225" y="2174681"/>
                </a:lnTo>
                <a:lnTo>
                  <a:pt x="947987" y="2174681"/>
                </a:lnTo>
                <a:lnTo>
                  <a:pt x="819150" y="2174681"/>
                </a:lnTo>
                <a:lnTo>
                  <a:pt x="0" y="2174681"/>
                </a:lnTo>
                <a:close/>
              </a:path>
            </a:pathLst>
          </a:cu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Imagen 7" descr="Imagen que contiene raqueta, jugador, sostener, verde&#10;&#10;Descripción generada automáticamente">
            <a:extLst>
              <a:ext uri="{FF2B5EF4-FFF2-40B4-BE49-F238E27FC236}">
                <a16:creationId xmlns:a16="http://schemas.microsoft.com/office/drawing/2014/main" id="{0A6960B1-C8A3-4ACA-9DC7-3BFE1DAD03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49" y="3589866"/>
            <a:ext cx="2627311" cy="262731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BA2AA29-C77D-4BF3-A234-2239A634B45E}"/>
              </a:ext>
            </a:extLst>
          </p:cNvPr>
          <p:cNvSpPr/>
          <p:nvPr/>
        </p:nvSpPr>
        <p:spPr>
          <a:xfrm>
            <a:off x="122672" y="4976631"/>
            <a:ext cx="208712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6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2020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F197A9B-3109-483C-9038-FC3E6D8A6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186" y="6019800"/>
            <a:ext cx="401002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228600" y="76200"/>
            <a:ext cx="11506200" cy="762000"/>
          </a:xfrm>
        </p:spPr>
        <p:txBody>
          <a:bodyPr rtlCol="0">
            <a:normAutofit/>
          </a:bodyPr>
          <a:lstStyle/>
          <a:p>
            <a:pPr rtl="0"/>
            <a:r>
              <a:rPr lang="es-ES" sz="4400" b="1" dirty="0" err="1"/>
              <a:t>prototype</a:t>
            </a:r>
            <a:r>
              <a:rPr lang="es-ES" sz="4400" b="1" dirty="0"/>
              <a:t> shopping </a:t>
            </a:r>
            <a:r>
              <a:rPr lang="es-ES" sz="4400" b="1" dirty="0" err="1"/>
              <a:t>list</a:t>
            </a:r>
            <a:r>
              <a:rPr lang="es-ES" sz="4400" b="1" dirty="0"/>
              <a:t> 2  </a:t>
            </a:r>
          </a:p>
        </p:txBody>
      </p:sp>
      <p:sp>
        <p:nvSpPr>
          <p:cNvPr id="7" name="Marcador de posición de contenido 13">
            <a:extLst>
              <a:ext uri="{FF2B5EF4-FFF2-40B4-BE49-F238E27FC236}">
                <a16:creationId xmlns:a16="http://schemas.microsoft.com/office/drawing/2014/main" id="{8267FFCD-EA68-4E79-9757-8E4466994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838200"/>
            <a:ext cx="10744200" cy="5943600"/>
          </a:xfrm>
        </p:spPr>
        <p:txBody>
          <a:bodyPr rtlCol="0">
            <a:noAutofit/>
          </a:bodyPr>
          <a:lstStyle/>
          <a:p>
            <a:r>
              <a:rPr lang="en-US" sz="3000" dirty="0"/>
              <a:t>4 Channel 5V 3.3V IIC UART SPI TTL Logic Level </a:t>
            </a:r>
            <a:br>
              <a:rPr lang="en-US" sz="3000" dirty="0"/>
            </a:br>
            <a:r>
              <a:rPr lang="en-US" sz="3000" dirty="0"/>
              <a:t>Converter level conversion module</a:t>
            </a:r>
          </a:p>
          <a:p>
            <a:r>
              <a:rPr lang="en-US" sz="3000" dirty="0"/>
              <a:t>10pcs High Efficiency Test Hook Clip Logic Analyzer Cable Gripper Probe Test Clamp Kit</a:t>
            </a:r>
          </a:p>
          <a:p>
            <a:r>
              <a:rPr lang="en-US" sz="3000" dirty="0"/>
              <a:t>kit LEDs 5mm Red Blue Green Yellow White</a:t>
            </a:r>
          </a:p>
          <a:p>
            <a:r>
              <a:rPr lang="en-US" sz="3000" dirty="0" err="1"/>
              <a:t>mosfet</a:t>
            </a:r>
            <a:r>
              <a:rPr lang="en-US" sz="3000" dirty="0"/>
              <a:t> NDP6020P TO-220 NDP6020 TO220 6020P P-channel</a:t>
            </a:r>
          </a:p>
          <a:p>
            <a:r>
              <a:rPr lang="en-US" sz="3000" dirty="0"/>
              <a:t>433 </a:t>
            </a:r>
            <a:r>
              <a:rPr lang="en-US" sz="3000" dirty="0" err="1"/>
              <a:t>Mhz</a:t>
            </a:r>
            <a:r>
              <a:rPr lang="en-US" sz="3000" dirty="0"/>
              <a:t> RF Receiver and Transmitter Module. RX470-4, WL102-341, Short antenna for Transmitter. Long antenna for Receiver</a:t>
            </a:r>
          </a:p>
          <a:p>
            <a:r>
              <a:rPr lang="en-US" sz="3000" dirty="0"/>
              <a:t>common values resistor Kit</a:t>
            </a:r>
          </a:p>
          <a:p>
            <a:r>
              <a:rPr lang="en-US" sz="3000" dirty="0"/>
              <a:t>DIY TS3USB221 High-Speed USB 2.0 (480Mbps) 1:2 Multiplexer To Demultiplexer Switch With Single Enable Board Module</a:t>
            </a:r>
          </a:p>
          <a:p>
            <a:endParaRPr lang="en-US" sz="3000" dirty="0"/>
          </a:p>
        </p:txBody>
      </p:sp>
      <p:pic>
        <p:nvPicPr>
          <p:cNvPr id="4" name="Imagen 3" descr="Imagen que contiene raqueta, jugador, sostener, verde&#10;&#10;Descripción generada automáticamente">
            <a:extLst>
              <a:ext uri="{FF2B5EF4-FFF2-40B4-BE49-F238E27FC236}">
                <a16:creationId xmlns:a16="http://schemas.microsoft.com/office/drawing/2014/main" id="{F5E7307A-4DBF-4A9A-8A10-2B503AEACB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25524"/>
            <a:ext cx="1143000" cy="1143000"/>
          </a:xfrm>
          <a:prstGeom prst="rect">
            <a:avLst/>
          </a:prstGeom>
        </p:spPr>
      </p:pic>
      <p:pic>
        <p:nvPicPr>
          <p:cNvPr id="5" name="Picture 4" descr="Image result for panda security">
            <a:extLst>
              <a:ext uri="{FF2B5EF4-FFF2-40B4-BE49-F238E27FC236}">
                <a16:creationId xmlns:a16="http://schemas.microsoft.com/office/drawing/2014/main" id="{18F46FEE-7704-457F-979A-ACEC036A6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260" y="139454"/>
            <a:ext cx="915140" cy="91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370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228600" y="76200"/>
            <a:ext cx="11506200" cy="762000"/>
          </a:xfrm>
        </p:spPr>
        <p:txBody>
          <a:bodyPr rtlCol="0">
            <a:normAutofit/>
          </a:bodyPr>
          <a:lstStyle/>
          <a:p>
            <a:pPr rtl="0"/>
            <a:r>
              <a:rPr lang="es-ES" sz="4400" b="1" dirty="0" err="1"/>
              <a:t>prototype</a:t>
            </a:r>
            <a:r>
              <a:rPr lang="es-ES" sz="4400" b="1" dirty="0"/>
              <a:t> shopping </a:t>
            </a:r>
            <a:r>
              <a:rPr lang="es-ES" sz="4400" b="1" dirty="0" err="1"/>
              <a:t>list</a:t>
            </a:r>
            <a:r>
              <a:rPr lang="es-ES" sz="4400" b="1" dirty="0"/>
              <a:t> 3  </a:t>
            </a:r>
          </a:p>
        </p:txBody>
      </p:sp>
      <p:sp>
        <p:nvSpPr>
          <p:cNvPr id="7" name="Marcador de posición de contenido 13">
            <a:extLst>
              <a:ext uri="{FF2B5EF4-FFF2-40B4-BE49-F238E27FC236}">
                <a16:creationId xmlns:a16="http://schemas.microsoft.com/office/drawing/2014/main" id="{8267FFCD-EA68-4E79-9757-8E4466994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838200"/>
            <a:ext cx="10744200" cy="5943600"/>
          </a:xfrm>
        </p:spPr>
        <p:txBody>
          <a:bodyPr rtlCol="0">
            <a:noAutofit/>
          </a:bodyPr>
          <a:lstStyle/>
          <a:p>
            <a:r>
              <a:rPr lang="en-US" sz="3000" dirty="0"/>
              <a:t>Reader Adapter for Micro SD USB 2.0 TF M2 MMC </a:t>
            </a:r>
            <a:br>
              <a:rPr lang="en-US" sz="3000" dirty="0"/>
            </a:br>
            <a:r>
              <a:rPr lang="en-US" sz="3000" dirty="0"/>
              <a:t>MS PRO DUO Card Reader</a:t>
            </a:r>
          </a:p>
          <a:p>
            <a:r>
              <a:rPr lang="en-US" sz="3000" dirty="0"/>
              <a:t>2PCS 9V rechargeable battery large capacity 1000mAh lithium ion rechargeable battery + 1PCS smart 9 V charger</a:t>
            </a:r>
          </a:p>
          <a:p>
            <a:r>
              <a:rPr lang="en-US" sz="3000" dirty="0"/>
              <a:t>9V PP3 Battery Holder Box Case Wire Lead ON/OFF Switch Cover with DC 2.1mm Plug</a:t>
            </a:r>
          </a:p>
          <a:p>
            <a:r>
              <a:rPr lang="en-US" sz="3000" dirty="0"/>
              <a:t>SanDisk micro SD card 16GB SDHC + adapter</a:t>
            </a:r>
          </a:p>
          <a:p>
            <a:r>
              <a:rPr lang="en-US" sz="3000" dirty="0"/>
              <a:t>DC 9V1A 9V 1A Power Supply AC 100V-240V Converter Adapter Plug Charger 5.5mm x 2.1mm 1000mA</a:t>
            </a:r>
          </a:p>
          <a:p>
            <a:r>
              <a:rPr lang="en-US" sz="3000" dirty="0"/>
              <a:t>SIM808 module GSM GPRS GPS Development Board IPX SMA with GPS Antenna</a:t>
            </a:r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</p:txBody>
      </p:sp>
      <p:pic>
        <p:nvPicPr>
          <p:cNvPr id="4" name="Imagen 3" descr="Imagen que contiene raqueta, jugador, sostener, verde&#10;&#10;Descripción generada automáticamente">
            <a:extLst>
              <a:ext uri="{FF2B5EF4-FFF2-40B4-BE49-F238E27FC236}">
                <a16:creationId xmlns:a16="http://schemas.microsoft.com/office/drawing/2014/main" id="{B2ECFFA8-ED8C-4EC8-9FA9-4FCAE19E2A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25524"/>
            <a:ext cx="1143000" cy="1143000"/>
          </a:xfrm>
          <a:prstGeom prst="rect">
            <a:avLst/>
          </a:prstGeom>
        </p:spPr>
      </p:pic>
      <p:pic>
        <p:nvPicPr>
          <p:cNvPr id="5" name="Picture 4" descr="Image result for panda security">
            <a:extLst>
              <a:ext uri="{FF2B5EF4-FFF2-40B4-BE49-F238E27FC236}">
                <a16:creationId xmlns:a16="http://schemas.microsoft.com/office/drawing/2014/main" id="{E938DFE3-E3CA-429F-8FDA-1533FEE8A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260" y="139454"/>
            <a:ext cx="915140" cy="91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818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228600" y="76200"/>
            <a:ext cx="11506200" cy="762000"/>
          </a:xfrm>
        </p:spPr>
        <p:txBody>
          <a:bodyPr rtlCol="0">
            <a:normAutofit/>
          </a:bodyPr>
          <a:lstStyle/>
          <a:p>
            <a:pPr rtl="0"/>
            <a:r>
              <a:rPr lang="es-ES" sz="4400" b="1" dirty="0" err="1"/>
              <a:t>prototype</a:t>
            </a:r>
            <a:r>
              <a:rPr lang="es-ES" sz="4400" b="1" dirty="0"/>
              <a:t> shopping </a:t>
            </a:r>
            <a:r>
              <a:rPr lang="es-ES" sz="4400" b="1" dirty="0" err="1"/>
              <a:t>list</a:t>
            </a:r>
            <a:r>
              <a:rPr lang="es-ES" sz="4400" b="1" dirty="0"/>
              <a:t> 4 </a:t>
            </a:r>
          </a:p>
        </p:txBody>
      </p:sp>
      <p:sp>
        <p:nvSpPr>
          <p:cNvPr id="7" name="Marcador de posición de contenido 13">
            <a:extLst>
              <a:ext uri="{FF2B5EF4-FFF2-40B4-BE49-F238E27FC236}">
                <a16:creationId xmlns:a16="http://schemas.microsoft.com/office/drawing/2014/main" id="{8267FFCD-EA68-4E79-9757-8E4466994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838200"/>
            <a:ext cx="10744200" cy="5943600"/>
          </a:xfrm>
        </p:spPr>
        <p:txBody>
          <a:bodyPr rtlCol="0">
            <a:noAutofit/>
          </a:bodyPr>
          <a:lstStyle/>
          <a:p>
            <a:r>
              <a:rPr lang="en-US" sz="3000" dirty="0"/>
              <a:t>Screw Kit Screw Driver</a:t>
            </a:r>
          </a:p>
          <a:p>
            <a:r>
              <a:rPr lang="en-US" sz="3000" dirty="0"/>
              <a:t>Micro SD / TF Card Breakout to DIP Board Module (3.3v)</a:t>
            </a:r>
          </a:p>
          <a:p>
            <a:r>
              <a:rPr lang="en-US" sz="3000" dirty="0"/>
              <a:t>Micro SD Module TF Micro SD Storage Board TF Card Memory Shield (5v)</a:t>
            </a:r>
          </a:p>
          <a:p>
            <a:r>
              <a:rPr lang="en-US" sz="3000" dirty="0"/>
              <a:t>120pcs 40PIN 20CM Dupont Line Male to Male, Female to Male,  Female to Female Jumper Dupont Wire Cable</a:t>
            </a:r>
          </a:p>
          <a:p>
            <a:r>
              <a:rPr lang="en-US" sz="3000" dirty="0"/>
              <a:t>AT90USBKEY2 </a:t>
            </a:r>
          </a:p>
          <a:p>
            <a:r>
              <a:rPr lang="en-US" sz="3000" dirty="0"/>
              <a:t>ATMEL ICE (ATATMEL-ICE) </a:t>
            </a:r>
          </a:p>
          <a:p>
            <a:r>
              <a:rPr lang="en-US" sz="3000" dirty="0"/>
              <a:t>solder iron tip cleaning sponge pad</a:t>
            </a:r>
          </a:p>
          <a:p>
            <a:r>
              <a:rPr lang="en-US" sz="3000" dirty="0"/>
              <a:t>Tin Lead Rosin Core Solder Wire</a:t>
            </a:r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</p:txBody>
      </p:sp>
      <p:pic>
        <p:nvPicPr>
          <p:cNvPr id="4" name="Imagen 3" descr="Imagen que contiene raqueta, jugador, sostener, verde&#10;&#10;Descripción generada automáticamente">
            <a:extLst>
              <a:ext uri="{FF2B5EF4-FFF2-40B4-BE49-F238E27FC236}">
                <a16:creationId xmlns:a16="http://schemas.microsoft.com/office/drawing/2014/main" id="{FC1B3ACC-C26A-424B-BFC3-E8F276DA92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25524"/>
            <a:ext cx="1143000" cy="1143000"/>
          </a:xfrm>
          <a:prstGeom prst="rect">
            <a:avLst/>
          </a:prstGeom>
        </p:spPr>
      </p:pic>
      <p:pic>
        <p:nvPicPr>
          <p:cNvPr id="5" name="Picture 4" descr="Image result for panda security">
            <a:extLst>
              <a:ext uri="{FF2B5EF4-FFF2-40B4-BE49-F238E27FC236}">
                <a16:creationId xmlns:a16="http://schemas.microsoft.com/office/drawing/2014/main" id="{D644120D-9A86-446D-A7B5-469E248E1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260" y="139454"/>
            <a:ext cx="915140" cy="91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286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228600" y="76200"/>
            <a:ext cx="11506200" cy="762000"/>
          </a:xfrm>
        </p:spPr>
        <p:txBody>
          <a:bodyPr rtlCol="0">
            <a:normAutofit/>
          </a:bodyPr>
          <a:lstStyle/>
          <a:p>
            <a:pPr rtl="0"/>
            <a:r>
              <a:rPr lang="es-ES" sz="4400" b="1" dirty="0" err="1"/>
              <a:t>prototype</a:t>
            </a:r>
            <a:r>
              <a:rPr lang="es-ES" sz="4400" b="1" dirty="0"/>
              <a:t> shopping </a:t>
            </a:r>
            <a:r>
              <a:rPr lang="es-ES" sz="4400" b="1" dirty="0" err="1"/>
              <a:t>list</a:t>
            </a:r>
            <a:r>
              <a:rPr lang="es-ES" sz="4400" b="1" dirty="0"/>
              <a:t> 5 </a:t>
            </a:r>
          </a:p>
        </p:txBody>
      </p:sp>
      <p:sp>
        <p:nvSpPr>
          <p:cNvPr id="7" name="Marcador de posición de contenido 13">
            <a:extLst>
              <a:ext uri="{FF2B5EF4-FFF2-40B4-BE49-F238E27FC236}">
                <a16:creationId xmlns:a16="http://schemas.microsoft.com/office/drawing/2014/main" id="{8267FFCD-EA68-4E79-9757-8E4466994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838200"/>
            <a:ext cx="10744200" cy="5943600"/>
          </a:xfrm>
        </p:spPr>
        <p:txBody>
          <a:bodyPr rtlCol="0">
            <a:noAutofit/>
          </a:bodyPr>
          <a:lstStyle/>
          <a:p>
            <a:r>
              <a:rPr lang="en-US" sz="3000" dirty="0"/>
              <a:t>Hot Air Glue Gun Thermo Electric Heat Temperature</a:t>
            </a:r>
          </a:p>
          <a:p>
            <a:r>
              <a:rPr lang="en-US" sz="3000" dirty="0"/>
              <a:t>Test hook </a:t>
            </a:r>
            <a:r>
              <a:rPr lang="en-US" sz="3000" dirty="0" err="1"/>
              <a:t>clip,Grabber</a:t>
            </a:r>
            <a:r>
              <a:rPr lang="en-US" sz="3000" dirty="0"/>
              <a:t> SMD IC Test Probe Hook for </a:t>
            </a:r>
            <a:r>
              <a:rPr lang="en-US" sz="3000" dirty="0" err="1"/>
              <a:t>Multimeter,Logic</a:t>
            </a:r>
            <a:r>
              <a:rPr lang="en-US" sz="3000" dirty="0"/>
              <a:t> analyzer…</a:t>
            </a:r>
          </a:p>
          <a:p>
            <a:r>
              <a:rPr lang="en-US" sz="3000" dirty="0"/>
              <a:t>20pcs 10 pairs 40 Pin 1x40 Single Row Male and Female 2.54 Breakable Pin Header PCB</a:t>
            </a:r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</p:txBody>
      </p:sp>
      <p:pic>
        <p:nvPicPr>
          <p:cNvPr id="4" name="Imagen 3" descr="Imagen que contiene raqueta, jugador, sostener, verde&#10;&#10;Descripción generada automáticamente">
            <a:extLst>
              <a:ext uri="{FF2B5EF4-FFF2-40B4-BE49-F238E27FC236}">
                <a16:creationId xmlns:a16="http://schemas.microsoft.com/office/drawing/2014/main" id="{40298163-336E-4714-BB27-8875C437AC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25524"/>
            <a:ext cx="1143000" cy="1143000"/>
          </a:xfrm>
          <a:prstGeom prst="rect">
            <a:avLst/>
          </a:prstGeom>
        </p:spPr>
      </p:pic>
      <p:pic>
        <p:nvPicPr>
          <p:cNvPr id="5" name="Picture 4" descr="Image result for panda security">
            <a:extLst>
              <a:ext uri="{FF2B5EF4-FFF2-40B4-BE49-F238E27FC236}">
                <a16:creationId xmlns:a16="http://schemas.microsoft.com/office/drawing/2014/main" id="{49660442-EF30-4E63-BE1E-DFA409151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260" y="139454"/>
            <a:ext cx="915140" cy="91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09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DDF640B6-FFD6-43CB-AAB0-8741ED3E8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1142999"/>
            <a:ext cx="6857999" cy="9143999"/>
          </a:xfrm>
          <a:prstGeom prst="rect">
            <a:avLst/>
          </a:prstGeom>
        </p:spPr>
      </p:pic>
      <p:pic>
        <p:nvPicPr>
          <p:cNvPr id="3" name="Imagen 2" descr="Imagen que contiene raqueta, jugador, sostener, verde&#10;&#10;Descripción generada automáticamente">
            <a:extLst>
              <a:ext uri="{FF2B5EF4-FFF2-40B4-BE49-F238E27FC236}">
                <a16:creationId xmlns:a16="http://schemas.microsoft.com/office/drawing/2014/main" id="{6EBDF883-11E5-4BE0-A7C5-65C86F8C7C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25524"/>
            <a:ext cx="1143000" cy="1143000"/>
          </a:xfrm>
          <a:prstGeom prst="rect">
            <a:avLst/>
          </a:prstGeom>
        </p:spPr>
      </p:pic>
      <p:pic>
        <p:nvPicPr>
          <p:cNvPr id="4" name="Picture 4" descr="Image result for panda security">
            <a:extLst>
              <a:ext uri="{FF2B5EF4-FFF2-40B4-BE49-F238E27FC236}">
                <a16:creationId xmlns:a16="http://schemas.microsoft.com/office/drawing/2014/main" id="{F818B1EA-BB85-4812-8C92-D1A3F98B5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260" y="139454"/>
            <a:ext cx="915140" cy="91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51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89559C6-5AA8-4B1B-A06F-28C450063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15890" y="-2171700"/>
            <a:ext cx="6760220" cy="11201400"/>
          </a:xfrm>
          <a:prstGeom prst="rect">
            <a:avLst/>
          </a:prstGeom>
        </p:spPr>
      </p:pic>
      <p:pic>
        <p:nvPicPr>
          <p:cNvPr id="3" name="Imagen 2" descr="Imagen que contiene raqueta, jugador, sostener, verde&#10;&#10;Descripción generada automáticamente">
            <a:extLst>
              <a:ext uri="{FF2B5EF4-FFF2-40B4-BE49-F238E27FC236}">
                <a16:creationId xmlns:a16="http://schemas.microsoft.com/office/drawing/2014/main" id="{23D7A9E6-1DC6-4F34-9639-028FE8DD58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25524"/>
            <a:ext cx="1143000" cy="1143000"/>
          </a:xfrm>
          <a:prstGeom prst="rect">
            <a:avLst/>
          </a:prstGeom>
        </p:spPr>
      </p:pic>
      <p:pic>
        <p:nvPicPr>
          <p:cNvPr id="4" name="Picture 4" descr="Image result for panda security">
            <a:extLst>
              <a:ext uri="{FF2B5EF4-FFF2-40B4-BE49-F238E27FC236}">
                <a16:creationId xmlns:a16="http://schemas.microsoft.com/office/drawing/2014/main" id="{BF32971E-B9ED-4722-89F2-54D218C65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260" y="139454"/>
            <a:ext cx="915140" cy="91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139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electrónica, computadora&#10;&#10;Descripción generada automáticamente">
            <a:extLst>
              <a:ext uri="{FF2B5EF4-FFF2-40B4-BE49-F238E27FC236}">
                <a16:creationId xmlns:a16="http://schemas.microsoft.com/office/drawing/2014/main" id="{5583BB0B-0B36-4BAF-B7D8-2CB023FAE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7000" y="-746144"/>
            <a:ext cx="6857999" cy="8350287"/>
          </a:xfrm>
          <a:prstGeom prst="rect">
            <a:avLst/>
          </a:prstGeom>
        </p:spPr>
      </p:pic>
      <p:pic>
        <p:nvPicPr>
          <p:cNvPr id="4" name="Imagen 3" descr="Imagen que contiene raqueta, jugador, sostener, verde&#10;&#10;Descripción generada automáticamente">
            <a:extLst>
              <a:ext uri="{FF2B5EF4-FFF2-40B4-BE49-F238E27FC236}">
                <a16:creationId xmlns:a16="http://schemas.microsoft.com/office/drawing/2014/main" id="{E571DB0A-A047-4592-9D07-54E2E5825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25524"/>
            <a:ext cx="1143000" cy="1143000"/>
          </a:xfrm>
          <a:prstGeom prst="rect">
            <a:avLst/>
          </a:prstGeom>
        </p:spPr>
      </p:pic>
      <p:pic>
        <p:nvPicPr>
          <p:cNvPr id="5" name="Picture 4" descr="Image result for panda security">
            <a:extLst>
              <a:ext uri="{FF2B5EF4-FFF2-40B4-BE49-F238E27FC236}">
                <a16:creationId xmlns:a16="http://schemas.microsoft.com/office/drawing/2014/main" id="{FE191825-E510-4D48-84A9-CA7178286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260" y="139454"/>
            <a:ext cx="915140" cy="91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771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524000" y="190500"/>
            <a:ext cx="9144000" cy="1143000"/>
          </a:xfrm>
          <a:prstGeom prst="rect">
            <a:avLst/>
          </a:prstGeom>
        </p:spPr>
        <p:txBody>
          <a:bodyPr rtlCol="0" anchor="b">
            <a:normAutofit/>
          </a:bodyPr>
          <a:lstStyle/>
          <a:p>
            <a:pPr rtl="0"/>
            <a:r>
              <a:rPr lang="es-ES" b="1" dirty="0" err="1"/>
              <a:t>Roapt</a:t>
            </a:r>
            <a:r>
              <a:rPr lang="es-ES" b="1" dirty="0"/>
              <a:t> – </a:t>
            </a:r>
            <a:r>
              <a:rPr lang="es-ES" b="1" dirty="0" err="1"/>
              <a:t>my</a:t>
            </a:r>
            <a:r>
              <a:rPr lang="es-ES" b="1" dirty="0"/>
              <a:t> </a:t>
            </a:r>
            <a:r>
              <a:rPr lang="es-ES" b="1" dirty="0" err="1"/>
              <a:t>own</a:t>
            </a:r>
            <a:r>
              <a:rPr lang="es-ES" b="1" dirty="0"/>
              <a:t> </a:t>
            </a:r>
            <a:r>
              <a:rPr lang="es-ES" b="1" dirty="0" err="1"/>
              <a:t>pcb</a:t>
            </a:r>
            <a:r>
              <a:rPr lang="es-ES" b="1" dirty="0"/>
              <a:t> </a:t>
            </a:r>
            <a:r>
              <a:rPr lang="es-ES" b="1" dirty="0" err="1"/>
              <a:t>for</a:t>
            </a:r>
            <a:r>
              <a:rPr lang="es-ES" b="1" dirty="0"/>
              <a:t> </a:t>
            </a:r>
            <a:r>
              <a:rPr lang="es-ES" b="1" dirty="0" err="1"/>
              <a:t>attack</a:t>
            </a:r>
            <a:endParaRPr lang="es-ES" b="1" dirty="0"/>
          </a:p>
        </p:txBody>
      </p:sp>
      <p:sp>
        <p:nvSpPr>
          <p:cNvPr id="7" name="Marcador de posición de contenido 13">
            <a:extLst>
              <a:ext uri="{FF2B5EF4-FFF2-40B4-BE49-F238E27FC236}">
                <a16:creationId xmlns:a16="http://schemas.microsoft.com/office/drawing/2014/main" id="{8267FFCD-EA68-4E79-9757-8E44669945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5562600" cy="442277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sz="3600" dirty="0"/>
              <a:t>soon available at </a:t>
            </a:r>
            <a:r>
              <a:rPr lang="en-US" sz="3600" dirty="0">
                <a:hlinkClick r:id="rId3"/>
              </a:rPr>
              <a:t>https://www.rootkit.es</a:t>
            </a:r>
          </a:p>
          <a:p>
            <a:r>
              <a:rPr lang="en-US" sz="3600" dirty="0"/>
              <a:t>JTAG, ICSP, UART…</a:t>
            </a:r>
          </a:p>
          <a:p>
            <a:r>
              <a:rPr lang="en-US" sz="3600" dirty="0"/>
              <a:t>current beta prototype 1.0</a:t>
            </a:r>
          </a:p>
          <a:p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2051F9B-4F21-4370-BBA8-3F9ED2469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695" y="1600200"/>
            <a:ext cx="3764606" cy="4122777"/>
          </a:xfrm>
          <a:prstGeom prst="rect">
            <a:avLst/>
          </a:prstGeom>
        </p:spPr>
      </p:pic>
      <p:pic>
        <p:nvPicPr>
          <p:cNvPr id="5" name="Imagen 4" descr="Imagen que contiene raqueta, jugador, sostener, verde&#10;&#10;Descripción generada automáticamente">
            <a:extLst>
              <a:ext uri="{FF2B5EF4-FFF2-40B4-BE49-F238E27FC236}">
                <a16:creationId xmlns:a16="http://schemas.microsoft.com/office/drawing/2014/main" id="{D7379743-288A-4269-ACA5-EEA06F8D4A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25524"/>
            <a:ext cx="1143000" cy="1143000"/>
          </a:xfrm>
          <a:prstGeom prst="rect">
            <a:avLst/>
          </a:prstGeom>
        </p:spPr>
      </p:pic>
      <p:pic>
        <p:nvPicPr>
          <p:cNvPr id="6" name="Picture 4" descr="Image result for panda security">
            <a:extLst>
              <a:ext uri="{FF2B5EF4-FFF2-40B4-BE49-F238E27FC236}">
                <a16:creationId xmlns:a16="http://schemas.microsoft.com/office/drawing/2014/main" id="{206DDB7C-CDE8-450F-814C-8F4D1178C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260" y="139454"/>
            <a:ext cx="915140" cy="91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457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228600" y="48085"/>
            <a:ext cx="5638800" cy="762000"/>
          </a:xfrm>
        </p:spPr>
        <p:txBody>
          <a:bodyPr rtlCol="0">
            <a:normAutofit/>
          </a:bodyPr>
          <a:lstStyle/>
          <a:p>
            <a:pPr rtl="0"/>
            <a:r>
              <a:rPr lang="es-ES" sz="4400" b="1" dirty="0"/>
              <a:t>SD </a:t>
            </a:r>
            <a:r>
              <a:rPr lang="es-ES" sz="4400" b="1" dirty="0" err="1"/>
              <a:t>card</a:t>
            </a:r>
            <a:r>
              <a:rPr lang="es-ES" sz="4400" b="1" dirty="0"/>
              <a:t> SDHC 16GB 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B2EC84A-C136-4F37-BBFD-2A1E17B8078E}"/>
              </a:ext>
            </a:extLst>
          </p:cNvPr>
          <p:cNvSpPr/>
          <p:nvPr/>
        </p:nvSpPr>
        <p:spPr>
          <a:xfrm>
            <a:off x="7848600" y="1371600"/>
            <a:ext cx="4267200" cy="548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FCAC793-D8B7-41C4-B138-70763B47A41F}"/>
              </a:ext>
            </a:extLst>
          </p:cNvPr>
          <p:cNvSpPr/>
          <p:nvPr/>
        </p:nvSpPr>
        <p:spPr>
          <a:xfrm>
            <a:off x="7848600" y="1"/>
            <a:ext cx="4343400" cy="1905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special mass storage </a:t>
            </a:r>
          </a:p>
          <a:p>
            <a:pPr algn="ctr"/>
            <a:r>
              <a:rPr lang="en-US" sz="2800" dirty="0"/>
              <a:t>2GB FAT16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f.exe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8D367DA-D336-4FE5-8926-9850D61DB13D}"/>
              </a:ext>
            </a:extLst>
          </p:cNvPr>
          <p:cNvSpPr/>
          <p:nvPr/>
        </p:nvSpPr>
        <p:spPr>
          <a:xfrm>
            <a:off x="7848600" y="1905000"/>
            <a:ext cx="4343400" cy="206035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normal mass storage</a:t>
            </a:r>
          </a:p>
          <a:p>
            <a:pPr algn="ctr"/>
            <a:r>
              <a:rPr lang="en-US" sz="2800" dirty="0"/>
              <a:t>2GB FAT16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f.exe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</a:t>
            </a:r>
          </a:p>
          <a:p>
            <a:pPr algn="ctr"/>
            <a:endParaRPr lang="en-U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A55F3F6-212A-4ACD-AF51-A4B11D81896B}"/>
              </a:ext>
            </a:extLst>
          </p:cNvPr>
          <p:cNvSpPr/>
          <p:nvPr/>
        </p:nvSpPr>
        <p:spPr>
          <a:xfrm>
            <a:off x="7848600" y="3965359"/>
            <a:ext cx="1295400" cy="1306868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f.exe </a:t>
            </a:r>
          </a:p>
          <a:p>
            <a:pPr algn="ctr"/>
            <a:r>
              <a:rPr lang="en-US" sz="2800" dirty="0"/>
              <a:t>stage1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5D157E0-89C1-4075-B26F-88F85050F336}"/>
              </a:ext>
            </a:extLst>
          </p:cNvPr>
          <p:cNvSpPr/>
          <p:nvPr/>
        </p:nvSpPr>
        <p:spPr>
          <a:xfrm>
            <a:off x="9144000" y="3965359"/>
            <a:ext cx="1340528" cy="130686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f.exe</a:t>
            </a:r>
          </a:p>
          <a:p>
            <a:pPr algn="ctr"/>
            <a:r>
              <a:rPr lang="en-US" sz="2800" dirty="0"/>
              <a:t>stage2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BB49C35-A501-4FA2-9C8C-137739A36918}"/>
              </a:ext>
            </a:extLst>
          </p:cNvPr>
          <p:cNvSpPr/>
          <p:nvPr/>
        </p:nvSpPr>
        <p:spPr>
          <a:xfrm>
            <a:off x="10466403" y="3965359"/>
            <a:ext cx="1718199" cy="130686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…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74D4B25-2175-4A62-AB4C-870919CD0148}"/>
              </a:ext>
            </a:extLst>
          </p:cNvPr>
          <p:cNvSpPr/>
          <p:nvPr/>
        </p:nvSpPr>
        <p:spPr>
          <a:xfrm>
            <a:off x="7848600" y="5272226"/>
            <a:ext cx="4336002" cy="158577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/>
              <a:t>exfiltrate area</a:t>
            </a:r>
          </a:p>
        </p:txBody>
      </p:sp>
      <p:sp>
        <p:nvSpPr>
          <p:cNvPr id="18" name="Título 12">
            <a:extLst>
              <a:ext uri="{FF2B5EF4-FFF2-40B4-BE49-F238E27FC236}">
                <a16:creationId xmlns:a16="http://schemas.microsoft.com/office/drawing/2014/main" id="{CB14EC38-498C-4BB3-8B73-F32F4DAD1AA6}"/>
              </a:ext>
            </a:extLst>
          </p:cNvPr>
          <p:cNvSpPr txBox="1">
            <a:spLocks/>
          </p:cNvSpPr>
          <p:nvPr/>
        </p:nvSpPr>
        <p:spPr>
          <a:xfrm>
            <a:off x="1562100" y="3203358"/>
            <a:ext cx="5638800" cy="11400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b="1" dirty="0"/>
              <a:t>              </a:t>
            </a:r>
          </a:p>
        </p:txBody>
      </p:sp>
      <p:sp>
        <p:nvSpPr>
          <p:cNvPr id="29" name="Marcador de posición de contenido 13">
            <a:extLst>
              <a:ext uri="{FF2B5EF4-FFF2-40B4-BE49-F238E27FC236}">
                <a16:creationId xmlns:a16="http://schemas.microsoft.com/office/drawing/2014/main" id="{14CCC99E-C6D4-407F-99BC-9C25A86BF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98" y="815265"/>
            <a:ext cx="7696200" cy="5994649"/>
          </a:xfrm>
        </p:spPr>
        <p:txBody>
          <a:bodyPr rtlCol="0">
            <a:noAutofit/>
          </a:bodyPr>
          <a:lstStyle/>
          <a:p>
            <a:r>
              <a:rPr lang="en-US" sz="3000" dirty="0"/>
              <a:t>FAT16, Only 1 FAT TABLE. </a:t>
            </a:r>
            <a:r>
              <a:rPr lang="en-US" sz="3000" b="1" u="sng" dirty="0"/>
              <a:t>SPI is slow</a:t>
            </a:r>
            <a:endParaRPr lang="en-US" sz="3000" b="1" dirty="0"/>
          </a:p>
          <a:p>
            <a:r>
              <a:rPr lang="en-US" sz="3000" dirty="0"/>
              <a:t>f.exe: malware crypted – multi-stage</a:t>
            </a:r>
          </a:p>
          <a:p>
            <a:r>
              <a:rPr lang="en-US" sz="3000" dirty="0"/>
              <a:t>exfiltrate blocks crypted from .exe</a:t>
            </a:r>
          </a:p>
          <a:p>
            <a:r>
              <a:rPr lang="en-US" sz="3000" dirty="0"/>
              <a:t>g: file for communication with firmware. firmware can encrypt/decrypt sectors, relocate writes &amp; reads, reset USB connection (OS cache), change stages, delete all f.exe entries..</a:t>
            </a:r>
          </a:p>
          <a:p>
            <a:r>
              <a:rPr lang="en-US" sz="3000" dirty="0"/>
              <a:t>special area is “protected”</a:t>
            </a:r>
          </a:p>
          <a:p>
            <a:r>
              <a:rPr lang="en-US" sz="3000" dirty="0"/>
              <a:t>Its possible switch between special-normal </a:t>
            </a:r>
          </a:p>
          <a:p>
            <a:r>
              <a:rPr lang="en-US" sz="3000" dirty="0"/>
              <a:t>normal area can be formatted</a:t>
            </a:r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627790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504950" y="2438400"/>
            <a:ext cx="9182100" cy="1981200"/>
          </a:xfrm>
        </p:spPr>
        <p:txBody>
          <a:bodyPr rtlCol="0">
            <a:noAutofit/>
          </a:bodyPr>
          <a:lstStyle/>
          <a:p>
            <a:pPr algn="ctr" rtl="0"/>
            <a:r>
              <a:rPr lang="es-ES" sz="6600" b="1" dirty="0"/>
              <a:t>demo </a:t>
            </a:r>
            <a:r>
              <a:rPr lang="es-ES" sz="6600" b="1" dirty="0" err="1"/>
              <a:t>create</a:t>
            </a:r>
            <a:r>
              <a:rPr lang="es-ES" sz="6600" b="1" dirty="0"/>
              <a:t> &amp; </a:t>
            </a:r>
            <a:r>
              <a:rPr lang="es-ES" sz="6600" b="1" dirty="0" err="1"/>
              <a:t>burn</a:t>
            </a:r>
            <a:r>
              <a:rPr lang="es-ES" sz="6600" b="1" dirty="0"/>
              <a:t> SD </a:t>
            </a:r>
            <a:r>
              <a:rPr lang="es-ES" sz="6600" b="1" dirty="0" err="1"/>
              <a:t>card</a:t>
            </a:r>
            <a:r>
              <a:rPr lang="es-ES" sz="6600" b="1" dirty="0"/>
              <a:t> </a:t>
            </a:r>
            <a:r>
              <a:rPr lang="es-ES" sz="6600" b="1" dirty="0" err="1"/>
              <a:t>image</a:t>
            </a:r>
            <a:endParaRPr lang="es-ES" sz="6600" b="1" dirty="0"/>
          </a:p>
        </p:txBody>
      </p:sp>
      <p:pic>
        <p:nvPicPr>
          <p:cNvPr id="3" name="Imagen 2" descr="Imagen que contiene raqueta, jugador, sostener, verde&#10;&#10;Descripción generada automáticamente">
            <a:extLst>
              <a:ext uri="{FF2B5EF4-FFF2-40B4-BE49-F238E27FC236}">
                <a16:creationId xmlns:a16="http://schemas.microsoft.com/office/drawing/2014/main" id="{8E5ABB82-2D51-4AA9-B74E-FC6812C699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25524"/>
            <a:ext cx="1143000" cy="1143000"/>
          </a:xfrm>
          <a:prstGeom prst="rect">
            <a:avLst/>
          </a:prstGeom>
        </p:spPr>
      </p:pic>
      <p:pic>
        <p:nvPicPr>
          <p:cNvPr id="4" name="Picture 4" descr="Image result for panda security">
            <a:extLst>
              <a:ext uri="{FF2B5EF4-FFF2-40B4-BE49-F238E27FC236}">
                <a16:creationId xmlns:a16="http://schemas.microsoft.com/office/drawing/2014/main" id="{EB901DAD-2921-4F01-A1EC-EFC25F100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260" y="139454"/>
            <a:ext cx="915140" cy="91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198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447582" y="489751"/>
            <a:ext cx="9381478" cy="762000"/>
          </a:xfrm>
        </p:spPr>
        <p:txBody>
          <a:bodyPr rtlCol="0">
            <a:normAutofit/>
          </a:bodyPr>
          <a:lstStyle/>
          <a:p>
            <a:pPr rtl="0"/>
            <a:r>
              <a:rPr lang="es-ES" sz="4400" b="1" dirty="0"/>
              <a:t>David Reguera Garcia aka Dreg</a:t>
            </a:r>
          </a:p>
        </p:txBody>
      </p:sp>
      <p:sp>
        <p:nvSpPr>
          <p:cNvPr id="7" name="Marcador de posición de contenido 13">
            <a:extLst>
              <a:ext uri="{FF2B5EF4-FFF2-40B4-BE49-F238E27FC236}">
                <a16:creationId xmlns:a16="http://schemas.microsoft.com/office/drawing/2014/main" id="{8267FFCD-EA68-4E79-9757-8E4466994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322" y="1600200"/>
            <a:ext cx="9144000" cy="4953000"/>
          </a:xfrm>
        </p:spPr>
        <p:txBody>
          <a:bodyPr rtlCol="0">
            <a:noAutofit/>
          </a:bodyPr>
          <a:lstStyle/>
          <a:p>
            <a:r>
              <a:rPr lang="en-US" sz="3200" dirty="0"/>
              <a:t>Senior malware researcher, C, C++, ASM, x86_64, ARM Cortex &amp; AVR</a:t>
            </a:r>
          </a:p>
          <a:p>
            <a:r>
              <a:rPr lang="en-US" sz="3200" dirty="0"/>
              <a:t>Contributing to rootkit </a:t>
            </a:r>
            <a:r>
              <a:rPr lang="en-US" sz="3200" dirty="0" err="1"/>
              <a:t>unhooker</a:t>
            </a:r>
            <a:r>
              <a:rPr lang="en-US" sz="3200" dirty="0"/>
              <a:t>, unhide, x64dbg, </a:t>
            </a:r>
            <a:r>
              <a:rPr lang="en-US" sz="3200" dirty="0" err="1"/>
              <a:t>enyelkm</a:t>
            </a:r>
            <a:r>
              <a:rPr lang="en-US" sz="3200" dirty="0"/>
              <a:t>, </a:t>
            </a:r>
            <a:r>
              <a:rPr lang="en-US" sz="3200" dirty="0" err="1"/>
              <a:t>anticuckoo</a:t>
            </a:r>
            <a:r>
              <a:rPr lang="en-US" sz="3200" dirty="0"/>
              <a:t>, </a:t>
            </a:r>
            <a:r>
              <a:rPr lang="en-US" sz="3200" dirty="0" err="1"/>
              <a:t>dbgchild</a:t>
            </a:r>
            <a:r>
              <a:rPr lang="en-US" sz="3200" dirty="0"/>
              <a:t>....</a:t>
            </a:r>
          </a:p>
          <a:p>
            <a:r>
              <a:rPr lang="en-US" sz="3200" dirty="0">
                <a:hlinkClick r:id="rId3"/>
              </a:rPr>
              <a:t>https://github.com/David-Reguera-Garcia-Dreg</a:t>
            </a:r>
            <a:r>
              <a:rPr lang="en-US" sz="3200" dirty="0"/>
              <a:t> </a:t>
            </a:r>
          </a:p>
          <a:p>
            <a:r>
              <a:rPr lang="en-US" sz="3200" dirty="0">
                <a:hlinkClick r:id="rId4"/>
              </a:rPr>
              <a:t>https://twitter.com/fr33project</a:t>
            </a:r>
            <a:r>
              <a:rPr lang="en-US" sz="3200" dirty="0"/>
              <a:t> </a:t>
            </a:r>
          </a:p>
          <a:p>
            <a:r>
              <a:rPr lang="en-US" sz="3200" dirty="0">
                <a:hlinkClick r:id="rId5"/>
              </a:rPr>
              <a:t>http://www.fr33project.org/</a:t>
            </a:r>
            <a:r>
              <a:rPr lang="en-US" sz="3200" dirty="0"/>
              <a:t>  </a:t>
            </a:r>
          </a:p>
          <a:p>
            <a:r>
              <a:rPr lang="en-US" sz="3200" dirty="0">
                <a:hlinkClick r:id="rId6"/>
              </a:rPr>
              <a:t>dreg@fr33project.org</a:t>
            </a:r>
            <a:r>
              <a:rPr lang="en-US" sz="3200" dirty="0"/>
              <a:t> </a:t>
            </a:r>
          </a:p>
        </p:txBody>
      </p:sp>
      <p:pic>
        <p:nvPicPr>
          <p:cNvPr id="5" name="Imagen 4" descr="Imagen que contiene raqueta, jugador, sostener, verde&#10;&#10;Descripción generada automáticamente">
            <a:extLst>
              <a:ext uri="{FF2B5EF4-FFF2-40B4-BE49-F238E27FC236}">
                <a16:creationId xmlns:a16="http://schemas.microsoft.com/office/drawing/2014/main" id="{2284CA11-4816-4AC1-AF82-4191D149FBC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25524"/>
            <a:ext cx="1143000" cy="1143000"/>
          </a:xfrm>
          <a:prstGeom prst="rect">
            <a:avLst/>
          </a:prstGeom>
        </p:spPr>
      </p:pic>
      <p:pic>
        <p:nvPicPr>
          <p:cNvPr id="6" name="Picture 4" descr="Image result for panda security">
            <a:extLst>
              <a:ext uri="{FF2B5EF4-FFF2-40B4-BE49-F238E27FC236}">
                <a16:creationId xmlns:a16="http://schemas.microsoft.com/office/drawing/2014/main" id="{48270A93-3C3F-4B88-9F41-9BF612331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260" y="139454"/>
            <a:ext cx="915140" cy="91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228600" y="25524"/>
            <a:ext cx="9296400" cy="1054594"/>
          </a:xfrm>
        </p:spPr>
        <p:txBody>
          <a:bodyPr rtlCol="0">
            <a:noAutofit/>
          </a:bodyPr>
          <a:lstStyle/>
          <a:p>
            <a:pPr rtl="0"/>
            <a:r>
              <a:rPr lang="es-ES" sz="3200" b="1" dirty="0"/>
              <a:t>demo firmware: </a:t>
            </a:r>
            <a:r>
              <a:rPr lang="es-ES" sz="3200" b="1" dirty="0" err="1"/>
              <a:t>dev</a:t>
            </a:r>
            <a:r>
              <a:rPr lang="es-ES" sz="3200" b="1" dirty="0"/>
              <a:t>, </a:t>
            </a:r>
            <a:r>
              <a:rPr lang="es-ES" sz="3200" b="1" dirty="0" err="1"/>
              <a:t>debug</a:t>
            </a:r>
            <a:r>
              <a:rPr lang="es-ES" sz="3200" b="1" dirty="0"/>
              <a:t> &amp; flash. </a:t>
            </a:r>
            <a:br>
              <a:rPr lang="es-ES" sz="3200" b="1" dirty="0"/>
            </a:br>
            <a:r>
              <a:rPr lang="es-ES" sz="3200" b="1" dirty="0"/>
              <a:t>Atmel </a:t>
            </a:r>
            <a:r>
              <a:rPr lang="es-ES" sz="3200" b="1" dirty="0" err="1"/>
              <a:t>studio</a:t>
            </a:r>
            <a:r>
              <a:rPr lang="es-ES" sz="3200" b="1" dirty="0"/>
              <a:t> 7</a:t>
            </a:r>
          </a:p>
        </p:txBody>
      </p:sp>
      <p:sp>
        <p:nvSpPr>
          <p:cNvPr id="18" name="Título 12">
            <a:extLst>
              <a:ext uri="{FF2B5EF4-FFF2-40B4-BE49-F238E27FC236}">
                <a16:creationId xmlns:a16="http://schemas.microsoft.com/office/drawing/2014/main" id="{CB14EC38-498C-4BB3-8B73-F32F4DAD1AA6}"/>
              </a:ext>
            </a:extLst>
          </p:cNvPr>
          <p:cNvSpPr txBox="1">
            <a:spLocks/>
          </p:cNvSpPr>
          <p:nvPr/>
        </p:nvSpPr>
        <p:spPr>
          <a:xfrm>
            <a:off x="1562100" y="3203358"/>
            <a:ext cx="5638800" cy="11400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b="1" dirty="0"/>
              <a:t>             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D4A04B2-EE69-46C5-A739-129CE5EE4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1183460"/>
            <a:ext cx="12192000" cy="5684065"/>
          </a:xfrm>
          <a:prstGeom prst="rect">
            <a:avLst/>
          </a:prstGeom>
        </p:spPr>
      </p:pic>
      <p:pic>
        <p:nvPicPr>
          <p:cNvPr id="5" name="Imagen 4" descr="Imagen que contiene raqueta, jugador, sostener, verde&#10;&#10;Descripción generada automáticamente">
            <a:extLst>
              <a:ext uri="{FF2B5EF4-FFF2-40B4-BE49-F238E27FC236}">
                <a16:creationId xmlns:a16="http://schemas.microsoft.com/office/drawing/2014/main" id="{8AC4762F-1BE7-4F79-8181-90E05E4E0B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25524"/>
            <a:ext cx="1143000" cy="1143000"/>
          </a:xfrm>
          <a:prstGeom prst="rect">
            <a:avLst/>
          </a:prstGeom>
        </p:spPr>
      </p:pic>
      <p:pic>
        <p:nvPicPr>
          <p:cNvPr id="7" name="Picture 4" descr="Image result for panda security">
            <a:extLst>
              <a:ext uri="{FF2B5EF4-FFF2-40B4-BE49-F238E27FC236}">
                <a16:creationId xmlns:a16="http://schemas.microsoft.com/office/drawing/2014/main" id="{610E47A0-D56D-48E0-A1D8-EED96C13E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260" y="139454"/>
            <a:ext cx="915140" cy="91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160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contenido 13">
            <a:extLst>
              <a:ext uri="{FF2B5EF4-FFF2-40B4-BE49-F238E27FC236}">
                <a16:creationId xmlns:a16="http://schemas.microsoft.com/office/drawing/2014/main" id="{8267FFCD-EA68-4E79-9757-8E4466994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52400"/>
            <a:ext cx="10058400" cy="6477000"/>
          </a:xfrm>
        </p:spPr>
        <p:txBody>
          <a:bodyPr rtlCol="0">
            <a:noAutofit/>
          </a:bodyPr>
          <a:lstStyle/>
          <a:p>
            <a:r>
              <a:rPr lang="en-US" sz="3200" dirty="0"/>
              <a:t>USB Mass Storage: Designing and Programming</a:t>
            </a:r>
            <a:br>
              <a:rPr lang="en-US" sz="3200" dirty="0"/>
            </a:br>
            <a:r>
              <a:rPr lang="en-US" sz="3200" dirty="0"/>
              <a:t> Devices and Embedded Hosts</a:t>
            </a:r>
          </a:p>
          <a:p>
            <a:r>
              <a:rPr lang="en-US" sz="3200" dirty="0"/>
              <a:t>USB Complete: The Developer's Guide (Complete Guides series)</a:t>
            </a:r>
          </a:p>
          <a:p>
            <a:r>
              <a:rPr lang="en-US" sz="3200" dirty="0">
                <a:hlinkClick r:id="rId3"/>
              </a:rPr>
              <a:t>https://www.microchip.com/DevelopmentTools/ProductDetails/PartNO/AT90USBKEY2</a:t>
            </a:r>
            <a:endParaRPr lang="en-US" sz="3200" dirty="0"/>
          </a:p>
          <a:p>
            <a:r>
              <a:rPr lang="en-US" sz="3200" dirty="0">
                <a:hlinkClick r:id="rId4"/>
              </a:rPr>
              <a:t>https://www.microchip.com/wwwproducts/en/AT90USB1287</a:t>
            </a:r>
            <a:endParaRPr lang="en-US" sz="3200" dirty="0">
              <a:hlinkClick r:id="rId5"/>
            </a:endParaRPr>
          </a:p>
          <a:p>
            <a:r>
              <a:rPr lang="en-US" sz="3200" dirty="0">
                <a:hlinkClick r:id="rId5"/>
              </a:rPr>
              <a:t>https://www.avrfreaks.net/</a:t>
            </a:r>
            <a:endParaRPr lang="en-US" sz="3200" dirty="0">
              <a:hlinkClick r:id="rId6"/>
            </a:endParaRPr>
          </a:p>
          <a:p>
            <a:r>
              <a:rPr lang="en-US" sz="3200" dirty="0">
                <a:hlinkClick r:id="rId6"/>
              </a:rPr>
              <a:t>http://elm-chan.org/fsw/ff/00index_e.html</a:t>
            </a:r>
            <a:endParaRPr lang="en-US" sz="3200" dirty="0">
              <a:hlinkClick r:id="rId7"/>
            </a:endParaRPr>
          </a:p>
          <a:p>
            <a:r>
              <a:rPr lang="en-US" sz="3200" dirty="0">
                <a:hlinkClick r:id="rId7"/>
              </a:rPr>
              <a:t>http://www.fourwalledcubicle.com/LUFA.php</a:t>
            </a:r>
            <a:endParaRPr lang="en-US" sz="32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F2F1F89-F3C2-40DF-8FC9-B13F2693F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02028" y="4419600"/>
            <a:ext cx="1828800" cy="234503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7AEEF5F-7406-4DB6-A239-47B60388D0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7851" y="2057400"/>
            <a:ext cx="1777153" cy="2276475"/>
          </a:xfrm>
          <a:prstGeom prst="rect">
            <a:avLst/>
          </a:prstGeom>
        </p:spPr>
      </p:pic>
      <p:pic>
        <p:nvPicPr>
          <p:cNvPr id="5" name="Imagen 4" descr="Imagen que contiene raqueta, jugador, sostener, verde&#10;&#10;Descripción generada automáticamente">
            <a:extLst>
              <a:ext uri="{FF2B5EF4-FFF2-40B4-BE49-F238E27FC236}">
                <a16:creationId xmlns:a16="http://schemas.microsoft.com/office/drawing/2014/main" id="{030088DC-8AAE-4FF6-8FDA-50DFED0A9A8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756" y="2959"/>
            <a:ext cx="1143000" cy="1143000"/>
          </a:xfrm>
          <a:prstGeom prst="rect">
            <a:avLst/>
          </a:prstGeom>
        </p:spPr>
      </p:pic>
      <p:pic>
        <p:nvPicPr>
          <p:cNvPr id="6" name="Picture 4" descr="Image result for panda security">
            <a:extLst>
              <a:ext uri="{FF2B5EF4-FFF2-40B4-BE49-F238E27FC236}">
                <a16:creationId xmlns:a16="http://schemas.microsoft.com/office/drawing/2014/main" id="{39B6F0C7-EFD3-4C28-B0C5-4263E2E49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416" y="116889"/>
            <a:ext cx="915140" cy="91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021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52400" y="94325"/>
            <a:ext cx="2286000" cy="846708"/>
          </a:xfrm>
        </p:spPr>
        <p:txBody>
          <a:bodyPr rtlCol="0">
            <a:noAutofit/>
          </a:bodyPr>
          <a:lstStyle/>
          <a:p>
            <a:pPr rtl="0"/>
            <a:r>
              <a:rPr lang="es-ES" sz="5400" b="1" dirty="0"/>
              <a:t>TO-DO</a:t>
            </a:r>
          </a:p>
        </p:txBody>
      </p:sp>
      <p:sp>
        <p:nvSpPr>
          <p:cNvPr id="7" name="Marcador de posición de contenido 13">
            <a:extLst>
              <a:ext uri="{FF2B5EF4-FFF2-40B4-BE49-F238E27FC236}">
                <a16:creationId xmlns:a16="http://schemas.microsoft.com/office/drawing/2014/main" id="{8267FFCD-EA68-4E79-9757-8E4466994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048675"/>
            <a:ext cx="11887200" cy="5715000"/>
          </a:xfrm>
        </p:spPr>
        <p:txBody>
          <a:bodyPr rtlCol="0">
            <a:noAutofit/>
          </a:bodyPr>
          <a:lstStyle/>
          <a:p>
            <a:r>
              <a:rPr lang="en-US" sz="3600" dirty="0"/>
              <a:t>improve source code: leaks, overflows, crap code…</a:t>
            </a:r>
          </a:p>
          <a:p>
            <a:r>
              <a:rPr lang="en-US" sz="3600" dirty="0"/>
              <a:t>improve performance: </a:t>
            </a:r>
            <a:r>
              <a:rPr lang="en-US" sz="3600" dirty="0" err="1"/>
              <a:t>fatfs</a:t>
            </a:r>
            <a:r>
              <a:rPr lang="en-US" sz="3600" dirty="0"/>
              <a:t>, ISRs… </a:t>
            </a:r>
          </a:p>
          <a:p>
            <a:r>
              <a:rPr lang="en-US" sz="3600" dirty="0"/>
              <a:t>more firmware &amp; examples: </a:t>
            </a:r>
            <a:r>
              <a:rPr lang="en-US" sz="3600" dirty="0" err="1"/>
              <a:t>SharpLocker</a:t>
            </a:r>
            <a:r>
              <a:rPr lang="en-US" sz="3600" dirty="0"/>
              <a:t>/</a:t>
            </a:r>
            <a:r>
              <a:rPr lang="en-US" sz="3600" dirty="0" err="1"/>
              <a:t>LockScream</a:t>
            </a:r>
            <a:r>
              <a:rPr lang="en-US" sz="3600" dirty="0"/>
              <a:t>...</a:t>
            </a:r>
          </a:p>
          <a:p>
            <a:r>
              <a:rPr lang="en-US" sz="3600" dirty="0"/>
              <a:t>more doc</a:t>
            </a:r>
          </a:p>
          <a:p>
            <a:r>
              <a:rPr lang="en-US" sz="3600" dirty="0"/>
              <a:t>OS X &amp; Linux examples</a:t>
            </a:r>
          </a:p>
          <a:p>
            <a:r>
              <a:rPr lang="en-US" sz="3600" dirty="0"/>
              <a:t>more keyboard </a:t>
            </a:r>
            <a:r>
              <a:rPr lang="en-US" sz="3600" dirty="0" err="1"/>
              <a:t>langs</a:t>
            </a:r>
            <a:r>
              <a:rPr lang="en-US" sz="3600" dirty="0"/>
              <a:t> (current English)</a:t>
            </a:r>
          </a:p>
          <a:p>
            <a:r>
              <a:rPr lang="en-US" sz="3600" dirty="0"/>
              <a:t>support multi-file (current POC is limited)</a:t>
            </a:r>
          </a:p>
          <a:p>
            <a:r>
              <a:rPr lang="en-US" sz="3600" dirty="0" err="1"/>
              <a:t>exf</a:t>
            </a:r>
            <a:r>
              <a:rPr lang="en-US" sz="3600" dirty="0"/>
              <a:t> mode selection: 433MHz(slow) or mass storage(faster)</a:t>
            </a:r>
          </a:p>
        </p:txBody>
      </p:sp>
      <p:pic>
        <p:nvPicPr>
          <p:cNvPr id="4" name="Imagen 3" descr="Imagen que contiene raqueta, jugador, sostener, verde&#10;&#10;Descripción generada automáticamente">
            <a:extLst>
              <a:ext uri="{FF2B5EF4-FFF2-40B4-BE49-F238E27FC236}">
                <a16:creationId xmlns:a16="http://schemas.microsoft.com/office/drawing/2014/main" id="{95FA2240-CA16-42BE-AA65-B7B7043D6B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25524"/>
            <a:ext cx="1143000" cy="1143000"/>
          </a:xfrm>
          <a:prstGeom prst="rect">
            <a:avLst/>
          </a:prstGeom>
        </p:spPr>
      </p:pic>
      <p:pic>
        <p:nvPicPr>
          <p:cNvPr id="5" name="Picture 4" descr="Image result for panda security">
            <a:extLst>
              <a:ext uri="{FF2B5EF4-FFF2-40B4-BE49-F238E27FC236}">
                <a16:creationId xmlns:a16="http://schemas.microsoft.com/office/drawing/2014/main" id="{D9E72770-0CF6-403E-9DAB-0AFFD1815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260" y="139454"/>
            <a:ext cx="915140" cy="91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172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52400" y="76200"/>
            <a:ext cx="5943600" cy="846708"/>
          </a:xfrm>
        </p:spPr>
        <p:txBody>
          <a:bodyPr rtlCol="0">
            <a:noAutofit/>
          </a:bodyPr>
          <a:lstStyle/>
          <a:p>
            <a:pPr rtl="0"/>
            <a:r>
              <a:rPr lang="es-ES" sz="5400" b="1" dirty="0"/>
              <a:t>Future (</a:t>
            </a:r>
            <a:r>
              <a:rPr lang="es-ES" sz="5400" b="1" dirty="0" err="1"/>
              <a:t>maybe</a:t>
            </a:r>
            <a:r>
              <a:rPr lang="es-ES" sz="5400" b="1" dirty="0"/>
              <a:t>)</a:t>
            </a:r>
          </a:p>
        </p:txBody>
      </p:sp>
      <p:sp>
        <p:nvSpPr>
          <p:cNvPr id="7" name="Marcador de posición de contenido 13">
            <a:extLst>
              <a:ext uri="{FF2B5EF4-FFF2-40B4-BE49-F238E27FC236}">
                <a16:creationId xmlns:a16="http://schemas.microsoft.com/office/drawing/2014/main" id="{8267FFCD-EA68-4E79-9757-8E4466994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90600"/>
            <a:ext cx="11582400" cy="5647308"/>
          </a:xfrm>
        </p:spPr>
        <p:txBody>
          <a:bodyPr rtlCol="0">
            <a:noAutofit/>
          </a:bodyPr>
          <a:lstStyle/>
          <a:p>
            <a:r>
              <a:rPr lang="en-US" sz="3600" dirty="0"/>
              <a:t>ARM Cortex-M4 180MHz 32 bit + rf transceiver </a:t>
            </a:r>
          </a:p>
          <a:p>
            <a:r>
              <a:rPr lang="en-US" sz="3600" dirty="0"/>
              <a:t>NXP </a:t>
            </a:r>
            <a:r>
              <a:rPr lang="en-US" sz="3600" dirty="0" err="1"/>
              <a:t>Kinetis</a:t>
            </a:r>
            <a:r>
              <a:rPr lang="en-US" sz="3600" dirty="0"/>
              <a:t> </a:t>
            </a:r>
            <a:r>
              <a:rPr lang="en-US" sz="3600" i="1" dirty="0"/>
              <a:t>MK66</a:t>
            </a:r>
            <a:r>
              <a:rPr lang="en-US" sz="3600" b="1" i="1" dirty="0">
                <a:solidFill>
                  <a:schemeClr val="accent5">
                    <a:lumMod val="75000"/>
                  </a:schemeClr>
                </a:solidFill>
              </a:rPr>
              <a:t>FN2</a:t>
            </a:r>
            <a:r>
              <a:rPr lang="en-US" sz="3600" i="1" dirty="0"/>
              <a:t>M0VMD18 </a:t>
            </a:r>
            <a:r>
              <a:rPr lang="en-US" sz="3600" dirty="0"/>
              <a:t>or</a:t>
            </a:r>
            <a:r>
              <a:rPr lang="en-US" sz="3600" i="1" dirty="0"/>
              <a:t> MK66</a:t>
            </a:r>
            <a:r>
              <a:rPr lang="en-US" sz="3600" b="1" i="1" dirty="0">
                <a:solidFill>
                  <a:schemeClr val="accent5">
                    <a:lumMod val="75000"/>
                  </a:schemeClr>
                </a:solidFill>
              </a:rPr>
              <a:t>FX1</a:t>
            </a:r>
            <a:r>
              <a:rPr lang="en-US" sz="3600" i="1" dirty="0"/>
              <a:t>M0VMD18</a:t>
            </a:r>
            <a:endParaRPr lang="en-US" sz="3600" dirty="0"/>
          </a:p>
          <a:p>
            <a:r>
              <a:rPr lang="en-US" sz="3600" dirty="0"/>
              <a:t>native 4bit-SDIO micro </a:t>
            </a:r>
            <a:r>
              <a:rPr lang="en-US" sz="3600" dirty="0" err="1"/>
              <a:t>sd</a:t>
            </a:r>
            <a:r>
              <a:rPr lang="en-US" sz="3600" dirty="0"/>
              <a:t> card port (SPI is very slow)</a:t>
            </a:r>
          </a:p>
          <a:p>
            <a:r>
              <a:rPr lang="en-US" sz="3600" dirty="0"/>
              <a:t>cryptographic acceleration unit (AES) &amp; CRC</a:t>
            </a:r>
          </a:p>
          <a:p>
            <a:r>
              <a:rPr lang="en-US" sz="3600" dirty="0"/>
              <a:t>random number generator</a:t>
            </a:r>
          </a:p>
          <a:p>
            <a:r>
              <a:rPr lang="en-US" sz="3600" dirty="0">
                <a:hlinkClick r:id="rId3"/>
              </a:rPr>
              <a:t>https://www.pjrc.com/store/teensy36.html</a:t>
            </a:r>
            <a:endParaRPr lang="en-US" sz="3600" dirty="0"/>
          </a:p>
          <a:p>
            <a:r>
              <a:rPr lang="en-US" sz="3600" dirty="0"/>
              <a:t>NXP </a:t>
            </a:r>
            <a:r>
              <a:rPr lang="en-US" sz="3600" dirty="0" err="1"/>
              <a:t>Kinetis</a:t>
            </a:r>
            <a:r>
              <a:rPr lang="en-US" sz="3600" dirty="0"/>
              <a:t> FRDM-K66F board</a:t>
            </a:r>
          </a:p>
          <a:p>
            <a:r>
              <a:rPr lang="en-US" sz="3600" dirty="0">
                <a:hlinkClick r:id="rId4"/>
              </a:rPr>
              <a:t>https://www.utasker.com/kinetis/FRDM-K66F.html</a:t>
            </a:r>
            <a:endParaRPr lang="en-US" sz="3600" dirty="0"/>
          </a:p>
        </p:txBody>
      </p:sp>
      <p:pic>
        <p:nvPicPr>
          <p:cNvPr id="4" name="Imagen 3" descr="Imagen que contiene raqueta, jugador, sostener, verde&#10;&#10;Descripción generada automáticamente">
            <a:extLst>
              <a:ext uri="{FF2B5EF4-FFF2-40B4-BE49-F238E27FC236}">
                <a16:creationId xmlns:a16="http://schemas.microsoft.com/office/drawing/2014/main" id="{4EC78AF0-D443-406F-8DBD-E7C715DE87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25524"/>
            <a:ext cx="1143000" cy="1143000"/>
          </a:xfrm>
          <a:prstGeom prst="rect">
            <a:avLst/>
          </a:prstGeom>
        </p:spPr>
      </p:pic>
      <p:pic>
        <p:nvPicPr>
          <p:cNvPr id="5" name="Picture 4" descr="Image result for panda security">
            <a:extLst>
              <a:ext uri="{FF2B5EF4-FFF2-40B4-BE49-F238E27FC236}">
                <a16:creationId xmlns:a16="http://schemas.microsoft.com/office/drawing/2014/main" id="{711747FA-4A90-4F58-96B4-9DF62F6B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260" y="139454"/>
            <a:ext cx="915140" cy="91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6141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52400" y="133905"/>
            <a:ext cx="4953000" cy="694308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sz="4400" b="1" dirty="0" err="1"/>
              <a:t>Greetz</a:t>
            </a:r>
            <a:r>
              <a:rPr lang="es-ES" sz="4400" b="1" dirty="0"/>
              <a:t> &amp; </a:t>
            </a:r>
            <a:r>
              <a:rPr lang="es-ES" sz="4400" b="1" dirty="0" err="1"/>
              <a:t>credits</a:t>
            </a:r>
            <a:r>
              <a:rPr lang="es-ES" sz="4400" b="1" dirty="0"/>
              <a:t> </a:t>
            </a:r>
          </a:p>
        </p:txBody>
      </p:sp>
      <p:sp>
        <p:nvSpPr>
          <p:cNvPr id="7" name="Marcador de posición de contenido 13">
            <a:extLst>
              <a:ext uri="{FF2B5EF4-FFF2-40B4-BE49-F238E27FC236}">
                <a16:creationId xmlns:a16="http://schemas.microsoft.com/office/drawing/2014/main" id="{8267FFCD-EA68-4E79-9757-8E4466994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066800"/>
            <a:ext cx="11887200" cy="5663953"/>
          </a:xfrm>
        </p:spPr>
        <p:txBody>
          <a:bodyPr rtlCol="0">
            <a:noAutofit/>
          </a:bodyPr>
          <a:lstStyle/>
          <a:p>
            <a:r>
              <a:rPr lang="en-US" sz="3600" dirty="0" err="1"/>
              <a:t>janio</a:t>
            </a:r>
            <a:r>
              <a:rPr lang="en-US" sz="3600" dirty="0"/>
              <a:t> IRC-HISPANO</a:t>
            </a:r>
          </a:p>
          <a:p>
            <a:r>
              <a:rPr lang="en-US" sz="3600" dirty="0"/>
              <a:t>Sergio Lara &amp; Luis Fernando Regel – Panda</a:t>
            </a:r>
          </a:p>
          <a:p>
            <a:r>
              <a:rPr lang="en-US" sz="3600" dirty="0"/>
              <a:t>Jose Vicente Martínez – electronic engineering</a:t>
            </a:r>
          </a:p>
          <a:p>
            <a:r>
              <a:rPr lang="en-US" sz="3600" dirty="0"/>
              <a:t>Paul </a:t>
            </a:r>
            <a:r>
              <a:rPr lang="en-US" sz="3600" dirty="0" err="1"/>
              <a:t>Stoffregen</a:t>
            </a:r>
            <a:r>
              <a:rPr lang="en-US" sz="3600" dirty="0"/>
              <a:t> - </a:t>
            </a:r>
            <a:r>
              <a:rPr lang="en-US" sz="3600" dirty="0" err="1"/>
              <a:t>pjrc</a:t>
            </a:r>
            <a:r>
              <a:rPr lang="en-US" sz="3600" dirty="0"/>
              <a:t>, teensy, </a:t>
            </a:r>
            <a:r>
              <a:rPr lang="en-US" sz="3600" dirty="0" err="1"/>
              <a:t>altsoftserial</a:t>
            </a:r>
            <a:r>
              <a:rPr lang="en-US" sz="3600" dirty="0"/>
              <a:t>…</a:t>
            </a:r>
          </a:p>
          <a:p>
            <a:r>
              <a:rPr lang="en-US" sz="3600" dirty="0"/>
              <a:t>Mathieu </a:t>
            </a:r>
            <a:r>
              <a:rPr lang="en-US" sz="3600" dirty="0" err="1"/>
              <a:t>Sonet</a:t>
            </a:r>
            <a:r>
              <a:rPr lang="en-US" sz="3600" dirty="0"/>
              <a:t>: mass storage SD for Teensy2/ATMEGA32U4</a:t>
            </a:r>
          </a:p>
          <a:p>
            <a:r>
              <a:rPr lang="en-US" sz="3600" dirty="0"/>
              <a:t>Dean Camera: </a:t>
            </a:r>
            <a:r>
              <a:rPr lang="en-US" sz="3600" dirty="0" err="1"/>
              <a:t>lufa</a:t>
            </a:r>
            <a:r>
              <a:rPr lang="en-US" sz="3600" dirty="0"/>
              <a:t> </a:t>
            </a:r>
          </a:p>
          <a:p>
            <a:r>
              <a:rPr lang="en-US" sz="3600" dirty="0" err="1"/>
              <a:t>ChaN</a:t>
            </a:r>
            <a:r>
              <a:rPr lang="en-US" sz="3600" dirty="0"/>
              <a:t>: </a:t>
            </a:r>
            <a:r>
              <a:rPr lang="en-US" sz="3600" dirty="0" err="1"/>
              <a:t>fatfs</a:t>
            </a:r>
            <a:r>
              <a:rPr lang="en-US" sz="3600" dirty="0"/>
              <a:t> </a:t>
            </a:r>
          </a:p>
          <a:p>
            <a:r>
              <a:rPr lang="en-US" sz="3600" dirty="0"/>
              <a:t>Yassin Said </a:t>
            </a:r>
            <a:r>
              <a:rPr lang="en-US" sz="3600" dirty="0" err="1"/>
              <a:t>Esteller</a:t>
            </a:r>
            <a:endParaRPr lang="en-US" sz="3600" dirty="0"/>
          </a:p>
          <a:p>
            <a:endParaRPr lang="en-US" sz="3600" dirty="0"/>
          </a:p>
        </p:txBody>
      </p:sp>
      <p:sp>
        <p:nvSpPr>
          <p:cNvPr id="6" name="Título 12">
            <a:extLst>
              <a:ext uri="{FF2B5EF4-FFF2-40B4-BE49-F238E27FC236}">
                <a16:creationId xmlns:a16="http://schemas.microsoft.com/office/drawing/2014/main" id="{34DC3436-DFF2-4AF5-AC54-9F243D7DEF46}"/>
              </a:ext>
            </a:extLst>
          </p:cNvPr>
          <p:cNvSpPr txBox="1">
            <a:spLocks/>
          </p:cNvSpPr>
          <p:nvPr/>
        </p:nvSpPr>
        <p:spPr>
          <a:xfrm>
            <a:off x="7924800" y="5995016"/>
            <a:ext cx="4191000" cy="6943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b="1" dirty="0">
                <a:solidFill>
                  <a:schemeClr val="accent5">
                    <a:lumMod val="75000"/>
                  </a:schemeClr>
                </a:solidFill>
              </a:rPr>
              <a:t>avrfreaks.net</a:t>
            </a:r>
          </a:p>
        </p:txBody>
      </p:sp>
      <p:pic>
        <p:nvPicPr>
          <p:cNvPr id="5" name="Imagen 4" descr="Imagen que contiene raqueta, jugador, sostener, verde&#10;&#10;Descripción generada automáticamente">
            <a:extLst>
              <a:ext uri="{FF2B5EF4-FFF2-40B4-BE49-F238E27FC236}">
                <a16:creationId xmlns:a16="http://schemas.microsoft.com/office/drawing/2014/main" id="{DC287CFF-E350-4ECE-9295-4D5EA39D9B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25524"/>
            <a:ext cx="1143000" cy="1143000"/>
          </a:xfrm>
          <a:prstGeom prst="rect">
            <a:avLst/>
          </a:prstGeom>
        </p:spPr>
      </p:pic>
      <p:pic>
        <p:nvPicPr>
          <p:cNvPr id="8" name="Picture 4" descr="Image result for panda security">
            <a:extLst>
              <a:ext uri="{FF2B5EF4-FFF2-40B4-BE49-F238E27FC236}">
                <a16:creationId xmlns:a16="http://schemas.microsoft.com/office/drawing/2014/main" id="{635CDB7D-1C84-4E21-ACC3-9666137AD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260" y="139454"/>
            <a:ext cx="915140" cy="91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81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533400" y="127247"/>
            <a:ext cx="9067800" cy="2895600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sz="4400" b="1" dirty="0" err="1"/>
              <a:t>Thx</a:t>
            </a:r>
            <a:r>
              <a:rPr lang="es-ES" sz="4400" b="1" dirty="0"/>
              <a:t>! </a:t>
            </a:r>
            <a:br>
              <a:rPr lang="es-ES" sz="4400" b="1" dirty="0"/>
            </a:br>
            <a:br>
              <a:rPr lang="es-ES" sz="4400" b="1" dirty="0"/>
            </a:br>
            <a:r>
              <a:rPr lang="es-ES" sz="4400" b="1" dirty="0" err="1"/>
              <a:t>Questions</a:t>
            </a:r>
            <a:r>
              <a:rPr lang="es-ES" sz="4400" b="1" dirty="0"/>
              <a:t>? </a:t>
            </a:r>
            <a:br>
              <a:rPr lang="es-ES" sz="4400" b="1" dirty="0"/>
            </a:br>
            <a:br>
              <a:rPr lang="es-ES" sz="4400" b="1" dirty="0"/>
            </a:br>
            <a:r>
              <a:rPr lang="es-ES" sz="4400" b="1" dirty="0" err="1"/>
              <a:t>evil</a:t>
            </a:r>
            <a:r>
              <a:rPr lang="es-ES" sz="4400" b="1" dirty="0"/>
              <a:t> </a:t>
            </a:r>
            <a:r>
              <a:rPr lang="es-ES" sz="4400" b="1" dirty="0" err="1"/>
              <a:t>mass</a:t>
            </a:r>
            <a:r>
              <a:rPr lang="es-ES" sz="4400" b="1" dirty="0"/>
              <a:t> </a:t>
            </a:r>
            <a:r>
              <a:rPr lang="es-ES" sz="4400" b="1" dirty="0" err="1"/>
              <a:t>storage</a:t>
            </a:r>
            <a:r>
              <a:rPr lang="es-ES" sz="4400" b="1" dirty="0"/>
              <a:t> in </a:t>
            </a:r>
            <a:r>
              <a:rPr lang="es-ES" sz="4400" b="1" dirty="0" err="1"/>
              <a:t>my</a:t>
            </a:r>
            <a:r>
              <a:rPr lang="es-ES" sz="4400" b="1" dirty="0"/>
              <a:t> </a:t>
            </a:r>
            <a:r>
              <a:rPr lang="es-ES" sz="4400" b="1" dirty="0" err="1"/>
              <a:t>github</a:t>
            </a:r>
            <a:endParaRPr lang="es-ES" sz="4400" b="1" dirty="0"/>
          </a:p>
        </p:txBody>
      </p:sp>
      <p:sp>
        <p:nvSpPr>
          <p:cNvPr id="7" name="Marcador de posición de contenido 13">
            <a:extLst>
              <a:ext uri="{FF2B5EF4-FFF2-40B4-BE49-F238E27FC236}">
                <a16:creationId xmlns:a16="http://schemas.microsoft.com/office/drawing/2014/main" id="{8267FFCD-EA68-4E79-9757-8E4466994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3200400"/>
            <a:ext cx="9448800" cy="3377953"/>
          </a:xfrm>
        </p:spPr>
        <p:txBody>
          <a:bodyPr rtlCol="0">
            <a:noAutofit/>
          </a:bodyPr>
          <a:lstStyle/>
          <a:p>
            <a:r>
              <a:rPr lang="en-US" sz="3600" dirty="0">
                <a:hlinkClick r:id="rId3"/>
              </a:rPr>
              <a:t>https://www.rootkit.es</a:t>
            </a:r>
          </a:p>
          <a:p>
            <a:r>
              <a:rPr lang="en-US" sz="3600" dirty="0">
                <a:hlinkClick r:id="rId3"/>
              </a:rPr>
              <a:t>https://github.com/David-Reguera-Garcia-Dreg</a:t>
            </a:r>
            <a:r>
              <a:rPr lang="en-US" sz="3600" dirty="0"/>
              <a:t> </a:t>
            </a:r>
          </a:p>
          <a:p>
            <a:r>
              <a:rPr lang="en-US" sz="3600" dirty="0">
                <a:hlinkClick r:id="rId4"/>
              </a:rPr>
              <a:t>https://twitter.com/fr33project</a:t>
            </a:r>
            <a:r>
              <a:rPr lang="en-US" sz="3600" dirty="0"/>
              <a:t> </a:t>
            </a:r>
          </a:p>
          <a:p>
            <a:r>
              <a:rPr lang="en-US" sz="3600" dirty="0">
                <a:hlinkClick r:id="rId5"/>
              </a:rPr>
              <a:t>http://www.fr33project.org/</a:t>
            </a:r>
            <a:r>
              <a:rPr lang="en-US" sz="3600" dirty="0"/>
              <a:t>  </a:t>
            </a:r>
          </a:p>
          <a:p>
            <a:r>
              <a:rPr lang="en-US" sz="3600" dirty="0">
                <a:hlinkClick r:id="rId6"/>
              </a:rPr>
              <a:t>dreg@fr33project.org</a:t>
            </a:r>
            <a:r>
              <a:rPr lang="en-US" sz="3600" dirty="0"/>
              <a:t> </a:t>
            </a:r>
          </a:p>
        </p:txBody>
      </p:sp>
      <p:pic>
        <p:nvPicPr>
          <p:cNvPr id="1028" name="Picture 4" descr="Image result for panda security">
            <a:extLst>
              <a:ext uri="{FF2B5EF4-FFF2-40B4-BE49-F238E27FC236}">
                <a16:creationId xmlns:a16="http://schemas.microsoft.com/office/drawing/2014/main" id="{5DE7CCE3-A1B0-45E0-9E80-9A305A43D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0" y="4809478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magen que contiene raqueta, jugador, sostener, verde&#10;&#10;Descripción generada automáticamente">
            <a:extLst>
              <a:ext uri="{FF2B5EF4-FFF2-40B4-BE49-F238E27FC236}">
                <a16:creationId xmlns:a16="http://schemas.microsoft.com/office/drawing/2014/main" id="{4A051E7B-5369-4BDF-8DDD-3F36D497625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25524"/>
            <a:ext cx="2590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66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panda security">
            <a:extLst>
              <a:ext uri="{FF2B5EF4-FFF2-40B4-BE49-F238E27FC236}">
                <a16:creationId xmlns:a16="http://schemas.microsoft.com/office/drawing/2014/main" id="{5DE7CCE3-A1B0-45E0-9E80-9A305A43D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723" y="5538926"/>
            <a:ext cx="1339327" cy="133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magen que contiene raqueta, jugador, sostener, verde&#10;&#10;Descripción generada automáticamente">
            <a:extLst>
              <a:ext uri="{FF2B5EF4-FFF2-40B4-BE49-F238E27FC236}">
                <a16:creationId xmlns:a16="http://schemas.microsoft.com/office/drawing/2014/main" id="{4A051E7B-5369-4BDF-8DDD-3F36D49762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200" y="25524"/>
            <a:ext cx="1295400" cy="12954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68D51C0-A182-4ACF-9EFB-2A59197B8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728"/>
            <a:ext cx="8087828" cy="6858000"/>
          </a:xfrm>
          <a:prstGeom prst="rect">
            <a:avLst/>
          </a:prstGeom>
        </p:spPr>
      </p:pic>
      <p:sp>
        <p:nvSpPr>
          <p:cNvPr id="11" name="Título 12">
            <a:extLst>
              <a:ext uri="{FF2B5EF4-FFF2-40B4-BE49-F238E27FC236}">
                <a16:creationId xmlns:a16="http://schemas.microsoft.com/office/drawing/2014/main" id="{57EF6190-CAAD-445B-AF42-60A0FC29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62" y="1447800"/>
            <a:ext cx="12160188" cy="4114800"/>
          </a:xfrm>
          <a:solidFill>
            <a:schemeClr val="bg1"/>
          </a:solidFill>
        </p:spPr>
        <p:txBody>
          <a:bodyPr rtlCol="0">
            <a:normAutofit/>
          </a:bodyPr>
          <a:lstStyle/>
          <a:p>
            <a:r>
              <a:rPr lang="en-US" sz="4400" dirty="0">
                <a:hlinkClick r:id="rId6"/>
              </a:rPr>
              <a:t>https://c0r0n4con.com/</a:t>
            </a:r>
            <a:br>
              <a:rPr lang="en-US" sz="4400" dirty="0"/>
            </a:br>
            <a:br>
              <a:rPr lang="en-US" sz="4400" dirty="0"/>
            </a:br>
            <a:br>
              <a:rPr lang="en-US" sz="4400" dirty="0"/>
            </a:br>
            <a:r>
              <a:rPr lang="en-US" sz="4400" dirty="0">
                <a:hlinkClick r:id="rId7"/>
              </a:rPr>
              <a:t>https://www.cruzroja.es/webCre/donativos/donativos.php?llamada=2.9.193.13860.24/05/04.2.13860</a:t>
            </a:r>
            <a:endParaRPr lang="es-ES" sz="4400" b="1" dirty="0"/>
          </a:p>
        </p:txBody>
      </p:sp>
    </p:spTree>
    <p:extLst>
      <p:ext uri="{BB962C8B-B14F-4D97-AF65-F5344CB8AC3E}">
        <p14:creationId xmlns:p14="http://schemas.microsoft.com/office/powerpoint/2010/main" val="2562621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52400" y="139454"/>
            <a:ext cx="9296400" cy="605901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sz="4000" b="1" dirty="0" err="1"/>
              <a:t>evil</a:t>
            </a:r>
            <a:r>
              <a:rPr lang="es-ES" sz="4000" b="1" dirty="0"/>
              <a:t> </a:t>
            </a:r>
            <a:r>
              <a:rPr lang="es-ES" sz="4000" b="1" dirty="0" err="1"/>
              <a:t>mass</a:t>
            </a:r>
            <a:r>
              <a:rPr lang="es-ES" sz="4000" b="1" dirty="0"/>
              <a:t> </a:t>
            </a:r>
            <a:r>
              <a:rPr lang="es-ES" sz="4000" b="1" dirty="0" err="1"/>
              <a:t>storage</a:t>
            </a:r>
            <a:r>
              <a:rPr lang="es-ES" sz="4000" b="1" dirty="0"/>
              <a:t> – POC </a:t>
            </a:r>
            <a:r>
              <a:rPr lang="es-ES" sz="4000" b="1" dirty="0" err="1"/>
              <a:t>just</a:t>
            </a:r>
            <a:r>
              <a:rPr lang="es-ES" sz="4000" b="1" dirty="0"/>
              <a:t> </a:t>
            </a:r>
            <a:r>
              <a:rPr lang="es-ES" sz="4000" b="1" dirty="0" err="1"/>
              <a:t>for</a:t>
            </a:r>
            <a:r>
              <a:rPr lang="es-ES" sz="4000" b="1" dirty="0"/>
              <a:t> </a:t>
            </a:r>
            <a:r>
              <a:rPr lang="es-ES" sz="4000" b="1" dirty="0" err="1"/>
              <a:t>fun</a:t>
            </a:r>
            <a:r>
              <a:rPr lang="es-ES" sz="4000" b="1" dirty="0"/>
              <a:t> </a:t>
            </a:r>
          </a:p>
        </p:txBody>
      </p:sp>
      <p:sp>
        <p:nvSpPr>
          <p:cNvPr id="7" name="Marcador de posición de contenido 13">
            <a:extLst>
              <a:ext uri="{FF2B5EF4-FFF2-40B4-BE49-F238E27FC236}">
                <a16:creationId xmlns:a16="http://schemas.microsoft.com/office/drawing/2014/main" id="{8267FFCD-EA68-4E79-9757-8E4466994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65699"/>
            <a:ext cx="11887200" cy="6019800"/>
          </a:xfrm>
        </p:spPr>
        <p:txBody>
          <a:bodyPr rtlCol="0">
            <a:noAutofit/>
          </a:bodyPr>
          <a:lstStyle/>
          <a:p>
            <a:r>
              <a:rPr lang="en-US" sz="3200" dirty="0"/>
              <a:t>infect a </a:t>
            </a:r>
            <a:r>
              <a:rPr lang="en-US" sz="3200" b="1" u="sng" dirty="0"/>
              <a:t>target</a:t>
            </a:r>
            <a:r>
              <a:rPr lang="en-US" sz="3200" dirty="0"/>
              <a:t> machine without NET &amp; exfiltrate info</a:t>
            </a:r>
          </a:p>
          <a:p>
            <a:r>
              <a:rPr lang="en-US" sz="3200" dirty="0"/>
              <a:t>hardware: at90usb1287 + atmega328p + ts3usb221 + </a:t>
            </a:r>
            <a:r>
              <a:rPr lang="en-US" sz="3200" dirty="0" err="1"/>
              <a:t>mosfet</a:t>
            </a:r>
            <a:r>
              <a:rPr lang="en-US" sz="3200" dirty="0"/>
              <a:t> + </a:t>
            </a:r>
            <a:r>
              <a:rPr lang="en-US" sz="3200" dirty="0" err="1"/>
              <a:t>sd</a:t>
            </a:r>
            <a:r>
              <a:rPr lang="en-US" sz="3200" dirty="0"/>
              <a:t> card reader (SPI) + rf 433MHz ASK …</a:t>
            </a:r>
          </a:p>
          <a:p>
            <a:r>
              <a:rPr lang="en-US" sz="3200" dirty="0"/>
              <a:t>multi-stage malware: only visible when connected to </a:t>
            </a:r>
            <a:r>
              <a:rPr lang="en-US" sz="3200" b="1" u="sng" dirty="0"/>
              <a:t>target</a:t>
            </a:r>
          </a:p>
          <a:p>
            <a:r>
              <a:rPr lang="en-US" sz="3000" dirty="0"/>
              <a:t>exfiltrate info via  two ways: </a:t>
            </a:r>
          </a:p>
          <a:p>
            <a:pPr lvl="1"/>
            <a:r>
              <a:rPr lang="en-US" sz="2800" dirty="0"/>
              <a:t>mass storage: crypt &amp; hidden sectors</a:t>
            </a:r>
          </a:p>
          <a:p>
            <a:pPr lvl="1"/>
            <a:r>
              <a:rPr lang="en-US" sz="2800" dirty="0"/>
              <a:t>radio: rf 433MHz ASK</a:t>
            </a:r>
          </a:p>
          <a:p>
            <a:r>
              <a:rPr lang="en-US" sz="3000" dirty="0"/>
              <a:t>firmware: keyboard + mass storage (USB composite device). LUFA + </a:t>
            </a:r>
            <a:r>
              <a:rPr lang="en-US" sz="3000" dirty="0" err="1"/>
              <a:t>FatFs</a:t>
            </a:r>
            <a:r>
              <a:rPr lang="en-US" sz="3000" dirty="0"/>
              <a:t> + Dreg adaptation “USB Mass storage SD card for Teensy2/ATMEGA32U4 by Mathieu </a:t>
            </a:r>
            <a:r>
              <a:rPr lang="en-US" sz="3000" dirty="0" err="1"/>
              <a:t>Sonet</a:t>
            </a:r>
            <a:r>
              <a:rPr lang="en-US" sz="3000" dirty="0"/>
              <a:t>”</a:t>
            </a:r>
          </a:p>
          <a:p>
            <a:r>
              <a:rPr lang="en-US" sz="3000" dirty="0"/>
              <a:t>dynamic: serial, VID, PID, USB Descriptor, decrypt/delete sectors…</a:t>
            </a:r>
          </a:p>
        </p:txBody>
      </p:sp>
      <p:pic>
        <p:nvPicPr>
          <p:cNvPr id="4" name="Imagen 3" descr="Imagen que contiene raqueta, jugador, sostener, verde&#10;&#10;Descripción generada automáticamente">
            <a:extLst>
              <a:ext uri="{FF2B5EF4-FFF2-40B4-BE49-F238E27FC236}">
                <a16:creationId xmlns:a16="http://schemas.microsoft.com/office/drawing/2014/main" id="{812AF8C1-398E-45BE-8295-FD75D59ED1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25524"/>
            <a:ext cx="1143000" cy="1143000"/>
          </a:xfrm>
          <a:prstGeom prst="rect">
            <a:avLst/>
          </a:prstGeom>
        </p:spPr>
      </p:pic>
      <p:pic>
        <p:nvPicPr>
          <p:cNvPr id="5" name="Picture 4" descr="Image result for panda security">
            <a:extLst>
              <a:ext uri="{FF2B5EF4-FFF2-40B4-BE49-F238E27FC236}">
                <a16:creationId xmlns:a16="http://schemas.microsoft.com/office/drawing/2014/main" id="{B5A8CEAF-9CC6-4A86-AA76-9E7D97B99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260" y="139454"/>
            <a:ext cx="915140" cy="91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217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228600" y="76200"/>
            <a:ext cx="11506200" cy="762000"/>
          </a:xfrm>
        </p:spPr>
        <p:txBody>
          <a:bodyPr rtlCol="0">
            <a:normAutofit/>
          </a:bodyPr>
          <a:lstStyle/>
          <a:p>
            <a:r>
              <a:rPr lang="es-ES" sz="4400" b="1" dirty="0" err="1"/>
              <a:t>external</a:t>
            </a:r>
            <a:r>
              <a:rPr lang="es-ES" sz="4400" b="1" dirty="0"/>
              <a:t> hardware - </a:t>
            </a:r>
            <a:r>
              <a:rPr lang="es-ES" sz="4400" b="1" dirty="0" err="1"/>
              <a:t>receiving</a:t>
            </a:r>
            <a:r>
              <a:rPr lang="es-ES" sz="4400" b="1" dirty="0"/>
              <a:t> data</a:t>
            </a:r>
          </a:p>
        </p:txBody>
      </p:sp>
      <p:sp>
        <p:nvSpPr>
          <p:cNvPr id="7" name="Marcador de posición de contenido 13">
            <a:extLst>
              <a:ext uri="{FF2B5EF4-FFF2-40B4-BE49-F238E27FC236}">
                <a16:creationId xmlns:a16="http://schemas.microsoft.com/office/drawing/2014/main" id="{8267FFCD-EA68-4E79-9757-8E4466994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066800"/>
            <a:ext cx="4217438" cy="3276600"/>
          </a:xfrm>
        </p:spPr>
        <p:txBody>
          <a:bodyPr rtlCol="0">
            <a:noAutofit/>
          </a:bodyPr>
          <a:lstStyle/>
          <a:p>
            <a:r>
              <a:rPr lang="en-US" sz="3200" dirty="0"/>
              <a:t>rf 433mhz receiver</a:t>
            </a:r>
          </a:p>
          <a:p>
            <a:r>
              <a:rPr lang="en-US" sz="3200" dirty="0"/>
              <a:t>WIFI AP/STA</a:t>
            </a:r>
          </a:p>
          <a:p>
            <a:r>
              <a:rPr lang="en-US" sz="3200" dirty="0"/>
              <a:t>SMS </a:t>
            </a:r>
            <a:endParaRPr lang="en-US" sz="3200" b="1" u="sng" dirty="0"/>
          </a:p>
          <a:p>
            <a:r>
              <a:rPr lang="en-US" sz="3000" dirty="0"/>
              <a:t>GSM/GPRS</a:t>
            </a:r>
          </a:p>
          <a:p>
            <a:r>
              <a:rPr lang="en-US" sz="3000" dirty="0"/>
              <a:t>MICRO SD CARD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86E2B27-EECE-4EAA-8094-3DB99EAE9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1367" y="3902526"/>
            <a:ext cx="2780910" cy="288019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FA3B2B8-1581-4691-B101-3DE7B5588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4040891"/>
            <a:ext cx="3737105" cy="2703267"/>
          </a:xfrm>
          <a:prstGeom prst="rect">
            <a:avLst/>
          </a:prstGeom>
        </p:spPr>
      </p:pic>
      <p:pic>
        <p:nvPicPr>
          <p:cNvPr id="6" name="Picture 4" descr="Image result for Conector aÃ©reo perforaciÃ³n">
            <a:extLst>
              <a:ext uri="{FF2B5EF4-FFF2-40B4-BE49-F238E27FC236}">
                <a16:creationId xmlns:a16="http://schemas.microsoft.com/office/drawing/2014/main" id="{C4D805C1-F255-469A-B24D-5A4F317A3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29410" y="904214"/>
            <a:ext cx="2105025" cy="282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98C17FFB-ECFA-4691-B10B-5B21110EBC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1600" y="1066687"/>
            <a:ext cx="4456523" cy="2685565"/>
          </a:xfrm>
          <a:prstGeom prst="rect">
            <a:avLst/>
          </a:prstGeom>
        </p:spPr>
      </p:pic>
      <p:pic>
        <p:nvPicPr>
          <p:cNvPr id="9" name="Picture 2" descr="Image result for Conector aÃ©reo perforaciÃ³n">
            <a:extLst>
              <a:ext uri="{FF2B5EF4-FFF2-40B4-BE49-F238E27FC236}">
                <a16:creationId xmlns:a16="http://schemas.microsoft.com/office/drawing/2014/main" id="{44B35A72-5C2A-4D72-B928-0A844B825F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7" r="5021" b="-1"/>
          <a:stretch/>
        </p:blipFill>
        <p:spPr bwMode="auto">
          <a:xfrm>
            <a:off x="1926872" y="4343400"/>
            <a:ext cx="3134597" cy="235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329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2019300" y="1905000"/>
            <a:ext cx="8153400" cy="3048000"/>
          </a:xfrm>
        </p:spPr>
        <p:txBody>
          <a:bodyPr rtlCol="0">
            <a:noAutofit/>
          </a:bodyPr>
          <a:lstStyle/>
          <a:p>
            <a:pPr algn="ctr" rtl="0"/>
            <a:r>
              <a:rPr lang="es-ES" sz="6600" b="1" dirty="0"/>
              <a:t>demo </a:t>
            </a:r>
            <a:r>
              <a:rPr lang="es-ES" sz="6600" b="1" dirty="0" err="1"/>
              <a:t>prototype</a:t>
            </a:r>
            <a:br>
              <a:rPr lang="es-ES" sz="6600" b="1" dirty="0"/>
            </a:br>
            <a:r>
              <a:rPr lang="es-ES" sz="6600" b="1" dirty="0"/>
              <a:t> </a:t>
            </a:r>
            <a:br>
              <a:rPr lang="es-ES" sz="6600" b="1" dirty="0"/>
            </a:br>
            <a:r>
              <a:rPr lang="es-ES" sz="6600" b="1" dirty="0" err="1"/>
              <a:t>evil</a:t>
            </a:r>
            <a:r>
              <a:rPr lang="es-ES" sz="6600" b="1" dirty="0"/>
              <a:t> </a:t>
            </a:r>
            <a:r>
              <a:rPr lang="es-ES" sz="6600" b="1" dirty="0" err="1"/>
              <a:t>mass</a:t>
            </a:r>
            <a:r>
              <a:rPr lang="es-ES" sz="6600" b="1" dirty="0"/>
              <a:t> </a:t>
            </a:r>
            <a:r>
              <a:rPr lang="es-ES" sz="6600" b="1" dirty="0" err="1"/>
              <a:t>storage</a:t>
            </a:r>
            <a:r>
              <a:rPr lang="es-ES" sz="6600" b="1" dirty="0"/>
              <a:t> </a:t>
            </a:r>
          </a:p>
        </p:txBody>
      </p:sp>
      <p:pic>
        <p:nvPicPr>
          <p:cNvPr id="3" name="Imagen 2" descr="Imagen que contiene raqueta, jugador, sostener, verde&#10;&#10;Descripción generada automáticamente">
            <a:extLst>
              <a:ext uri="{FF2B5EF4-FFF2-40B4-BE49-F238E27FC236}">
                <a16:creationId xmlns:a16="http://schemas.microsoft.com/office/drawing/2014/main" id="{A102FE22-1A05-4401-B7BB-B11ED8CC7E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25524"/>
            <a:ext cx="1143000" cy="1143000"/>
          </a:xfrm>
          <a:prstGeom prst="rect">
            <a:avLst/>
          </a:prstGeom>
        </p:spPr>
      </p:pic>
      <p:pic>
        <p:nvPicPr>
          <p:cNvPr id="4" name="Picture 4" descr="Image result for panda security">
            <a:extLst>
              <a:ext uri="{FF2B5EF4-FFF2-40B4-BE49-F238E27FC236}">
                <a16:creationId xmlns:a16="http://schemas.microsoft.com/office/drawing/2014/main" id="{53B3A60A-62A1-4624-B1C5-49921C885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260" y="139454"/>
            <a:ext cx="915140" cy="91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067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F7C6F26-EADE-4042-8B5F-B8F43056A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254" y="1329286"/>
            <a:ext cx="3983232" cy="286226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E26338D-E4D4-4997-A534-0CF686801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330" y="2959584"/>
            <a:ext cx="2022723" cy="200128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DEFF2DA-DC18-494A-B3EC-DE45AADAE0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0516" y="2760420"/>
            <a:ext cx="1698971" cy="167695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997F7BC-A790-4D62-A52D-84D88D91E3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016597"/>
            <a:ext cx="2360544" cy="189122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594279D-CB9A-44AD-AB03-0A4D1E7DE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5265" y="4251641"/>
            <a:ext cx="3424635" cy="260635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0EA0F2A-C932-401A-A47F-CE8EA3B655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6400" y="33168"/>
            <a:ext cx="2874716" cy="211556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77EAC7A-E11C-4A8E-969F-49CF5B1C0F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4423" y="43864"/>
            <a:ext cx="1540680" cy="1205873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18EA336-1BCE-4473-9662-21F046B9A1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81" y="1396209"/>
            <a:ext cx="1832241" cy="150505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EE82FDA7-C2CA-4891-A909-23C26F4EF9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621" y="47224"/>
            <a:ext cx="1567837" cy="1253175"/>
          </a:xfrm>
          <a:prstGeom prst="rect">
            <a:avLst/>
          </a:prstGeom>
        </p:spPr>
      </p:pic>
      <p:pic>
        <p:nvPicPr>
          <p:cNvPr id="4102" name="Picture 6" descr="Image result for atmel ice">
            <a:extLst>
              <a:ext uri="{FF2B5EF4-FFF2-40B4-BE49-F238E27FC236}">
                <a16:creationId xmlns:a16="http://schemas.microsoft.com/office/drawing/2014/main" id="{97327C8B-668D-48F4-8791-9612A5784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4551164"/>
            <a:ext cx="2809299" cy="228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A60F8D5-D4CF-4BB3-81EB-5F8586DC53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89766" y="4551164"/>
            <a:ext cx="2393213" cy="231224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EC8C29B-6FEF-4262-8966-4A627B9B246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97077" y="98773"/>
            <a:ext cx="3267075" cy="887354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FD6231AA-120C-4A8B-AE95-7F984586BE3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44471" y="2228117"/>
            <a:ext cx="4347529" cy="228489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54EBC4A9-FD30-434A-AF35-A21CD52BC0C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03819" y="115791"/>
            <a:ext cx="2393214" cy="203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87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23BD1B3-3EB3-446D-8E48-0201637B9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" y="0"/>
            <a:ext cx="3048363" cy="320163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970256B-FF5F-491D-BD1E-8BE5914F9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043" y="3266976"/>
            <a:ext cx="2020770" cy="156393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0F52035-C101-4E41-944C-666BEE82A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599" y="4376464"/>
            <a:ext cx="4000089" cy="2513717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364A5A6-BBEE-43DD-9B25-6F21910985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1329" y="4038600"/>
            <a:ext cx="3710672" cy="2882907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FDF97E11-C6E1-4CB4-8805-6F35743528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54" y="3294349"/>
            <a:ext cx="1919986" cy="157256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81B8BEE7-7A98-4FB4-BD23-C8289BEF9D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2535" y="10579"/>
            <a:ext cx="2030040" cy="2019299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88FE61F5-D7A5-4A8A-8AA4-DE85C1EEC1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4750" y="1567207"/>
            <a:ext cx="1014797" cy="1181086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72B7D39D-668F-41D4-ABB3-E0AC065B2B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18643" y="0"/>
            <a:ext cx="1671549" cy="1459341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48F46FA6-8EF6-4E20-B505-E280B49BA5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98169" y="2277234"/>
            <a:ext cx="2248916" cy="1912464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2533B185-A08F-4C39-9089-EB2108367CA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21909" y="2363041"/>
            <a:ext cx="1957268" cy="1544674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C96B9E34-4BCC-402B-B1A7-02B1F2C47BC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4918" y="63692"/>
            <a:ext cx="2057400" cy="1823281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035F54BF-6F4E-4DE7-843C-8B1845EE03D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92865" y="12798"/>
            <a:ext cx="1476009" cy="1130201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0FB3154C-BA91-4575-893C-BE48E947299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20199" y="102085"/>
            <a:ext cx="1602198" cy="3495705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E240A486-F47A-4E08-8213-990670D5DD1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69626" y="3103613"/>
            <a:ext cx="1494299" cy="1222378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378967AE-C10E-45D7-B217-4B5012C9095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750" y="5051797"/>
            <a:ext cx="1512232" cy="167640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8D1D16F0-9C9C-4312-A33A-6BF4433CADC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11250" y="4921994"/>
            <a:ext cx="2570456" cy="1936006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213173E7-BD87-42D4-9185-8EBE0E2A8EE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187935" y="1567206"/>
            <a:ext cx="1746836" cy="149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13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Imagen">
            <a:extLst>
              <a:ext uri="{FF2B5EF4-FFF2-40B4-BE49-F238E27FC236}">
                <a16:creationId xmlns:a16="http://schemas.microsoft.com/office/drawing/2014/main" id="{DDABDFCE-37E1-40EA-859D-F6585D6874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91" b="1817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042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228600" y="76200"/>
            <a:ext cx="11506200" cy="762000"/>
          </a:xfrm>
        </p:spPr>
        <p:txBody>
          <a:bodyPr rtlCol="0">
            <a:normAutofit/>
          </a:bodyPr>
          <a:lstStyle/>
          <a:p>
            <a:pPr rtl="0"/>
            <a:r>
              <a:rPr lang="es-ES" sz="4400" b="1" dirty="0" err="1"/>
              <a:t>prototype</a:t>
            </a:r>
            <a:r>
              <a:rPr lang="es-ES" sz="4400" b="1" dirty="0"/>
              <a:t> shopping </a:t>
            </a:r>
            <a:r>
              <a:rPr lang="es-ES" sz="4400" b="1" dirty="0" err="1"/>
              <a:t>list</a:t>
            </a:r>
            <a:r>
              <a:rPr lang="es-ES" sz="4400" b="1" dirty="0"/>
              <a:t> 1  </a:t>
            </a:r>
          </a:p>
        </p:txBody>
      </p:sp>
      <p:sp>
        <p:nvSpPr>
          <p:cNvPr id="7" name="Marcador de posición de contenido 13">
            <a:extLst>
              <a:ext uri="{FF2B5EF4-FFF2-40B4-BE49-F238E27FC236}">
                <a16:creationId xmlns:a16="http://schemas.microsoft.com/office/drawing/2014/main" id="{8267FFCD-EA68-4E79-9757-8E4466994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838200"/>
            <a:ext cx="10744200" cy="5943600"/>
          </a:xfrm>
        </p:spPr>
        <p:txBody>
          <a:bodyPr rtlCol="0">
            <a:noAutofit/>
          </a:bodyPr>
          <a:lstStyle/>
          <a:p>
            <a:r>
              <a:rPr lang="en-US" sz="3000" dirty="0"/>
              <a:t>mini soldering iron + iron tip</a:t>
            </a:r>
          </a:p>
          <a:p>
            <a:r>
              <a:rPr lang="en-US" sz="3000" dirty="0" err="1"/>
              <a:t>arduino</a:t>
            </a:r>
            <a:r>
              <a:rPr lang="en-US" sz="3000" dirty="0"/>
              <a:t> uno + cable</a:t>
            </a:r>
          </a:p>
          <a:p>
            <a:r>
              <a:rPr lang="en-US" sz="3000" dirty="0" err="1"/>
              <a:t>arduino</a:t>
            </a:r>
            <a:r>
              <a:rPr lang="en-US" sz="3000" dirty="0"/>
              <a:t> mega 2560 + cable</a:t>
            </a:r>
          </a:p>
          <a:p>
            <a:r>
              <a:rPr lang="en-US" sz="3000" dirty="0"/>
              <a:t>USB 2.0 Type A 1-Male 1-Female to 5P Screw with/ Shield Terminal Plug Adapter Connector</a:t>
            </a:r>
          </a:p>
          <a:p>
            <a:r>
              <a:rPr lang="en-US" sz="3000" dirty="0"/>
              <a:t>USB to DIP Type A 2-Female 1-Male USB Adapter Converter for 2.54mm PCB Board DIY</a:t>
            </a:r>
          </a:p>
          <a:p>
            <a:r>
              <a:rPr lang="en-US" sz="3000" dirty="0"/>
              <a:t>ESP-01S ESP8266 Serial Wi-Fi Wireless Module + ESP-01 Adapter for Arduino (5v)</a:t>
            </a:r>
          </a:p>
          <a:p>
            <a:r>
              <a:rPr lang="en-US" sz="3000" dirty="0"/>
              <a:t>400 Tie Points Solderless PCB Breadboard Mini Universal Test Protoboard DIY Bread Board Bus  (x2)</a:t>
            </a:r>
          </a:p>
          <a:p>
            <a:endParaRPr lang="en-US" sz="3000" dirty="0"/>
          </a:p>
        </p:txBody>
      </p:sp>
      <p:pic>
        <p:nvPicPr>
          <p:cNvPr id="4" name="Imagen 3" descr="Imagen que contiene raqueta, jugador, sostener, verde&#10;&#10;Descripción generada automáticamente">
            <a:extLst>
              <a:ext uri="{FF2B5EF4-FFF2-40B4-BE49-F238E27FC236}">
                <a16:creationId xmlns:a16="http://schemas.microsoft.com/office/drawing/2014/main" id="{9C5D6F11-ACC8-4CA5-8899-9269796BB8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25524"/>
            <a:ext cx="1143000" cy="1143000"/>
          </a:xfrm>
          <a:prstGeom prst="rect">
            <a:avLst/>
          </a:prstGeom>
        </p:spPr>
      </p:pic>
      <p:pic>
        <p:nvPicPr>
          <p:cNvPr id="5" name="Picture 4" descr="Image result for panda security">
            <a:extLst>
              <a:ext uri="{FF2B5EF4-FFF2-40B4-BE49-F238E27FC236}">
                <a16:creationId xmlns:a16="http://schemas.microsoft.com/office/drawing/2014/main" id="{21ED4C4F-510C-4EF4-91F5-D8DCC69E8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260" y="139454"/>
            <a:ext cx="915140" cy="91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152576"/>
      </p:ext>
    </p:extLst>
  </p:cSld>
  <p:clrMapOvr>
    <a:masterClrMapping/>
  </p:clrMapOvr>
</p:sld>
</file>

<file path=ppt/theme/theme1.xml><?xml version="1.0" encoding="utf-8"?>
<a:theme xmlns:a="http://schemas.openxmlformats.org/drawingml/2006/main" name="Equipo informático 16 × 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791_TF02901026_TF02901026.potx" id="{542403D4-CC65-4431-A4E3-55163509A0B1}" vid="{AF8CDC02-FD01-4345-AAA1-0E99693BFDB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1566889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2012-05-23T08:44:00+00:00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TP102901017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836753</LocLastLocAttemptVersionLookup>
    <IsSearchable xmlns="4873beb7-5857-4685-be1f-d57550cc96cc">true</IsSearchable>
    <TemplateTemplateType xmlns="4873beb7-5857-4685-be1f-d57550cc96cc">PowerPoint Design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REDMOND\v-anij</DisplayName>
        <AccountId>2469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46CFF6F-D9AA-4BC0-911A-0A135677191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098515-0C12-46CF-BC7C-69B4A13CD5FA}">
  <ds:schemaRefs>
    <ds:schemaRef ds:uri="http://purl.org/dc/dcmitype/"/>
    <ds:schemaRef ds:uri="4873beb7-5857-4685-be1f-d57550cc96cc"/>
    <ds:schemaRef ds:uri="http://schemas.microsoft.com/office/2006/documentManagement/types"/>
    <ds:schemaRef ds:uri="http://purl.org/dc/terms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0B5C6E15-39DC-470B-9445-F754B94580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1122</Words>
  <Application>Microsoft Office PowerPoint</Application>
  <PresentationFormat>Panorámica</PresentationFormat>
  <Paragraphs>170</Paragraphs>
  <Slides>26</Slides>
  <Notes>25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Candara</vt:lpstr>
      <vt:lpstr>Consolas</vt:lpstr>
      <vt:lpstr>Equipo informático 16 × 9</vt:lpstr>
      <vt:lpstr>Tema de Office</vt:lpstr>
      <vt:lpstr>evil mass storage</vt:lpstr>
      <vt:lpstr>David Reguera Garcia aka Dreg</vt:lpstr>
      <vt:lpstr>evil mass storage – POC just for fun </vt:lpstr>
      <vt:lpstr>external hardware - receiving data</vt:lpstr>
      <vt:lpstr>demo prototype   evil mass storage </vt:lpstr>
      <vt:lpstr>Presentación de PowerPoint</vt:lpstr>
      <vt:lpstr>Presentación de PowerPoint</vt:lpstr>
      <vt:lpstr>Presentación de PowerPoint</vt:lpstr>
      <vt:lpstr>prototype shopping list 1  </vt:lpstr>
      <vt:lpstr>prototype shopping list 2  </vt:lpstr>
      <vt:lpstr>prototype shopping list 3  </vt:lpstr>
      <vt:lpstr>prototype shopping list 4 </vt:lpstr>
      <vt:lpstr>prototype shopping list 5 </vt:lpstr>
      <vt:lpstr>Presentación de PowerPoint</vt:lpstr>
      <vt:lpstr>Presentación de PowerPoint</vt:lpstr>
      <vt:lpstr>Presentación de PowerPoint</vt:lpstr>
      <vt:lpstr>Roapt – my own pcb for attack</vt:lpstr>
      <vt:lpstr>SD card SDHC 16GB </vt:lpstr>
      <vt:lpstr>demo create &amp; burn SD card image</vt:lpstr>
      <vt:lpstr>demo firmware: dev, debug &amp; flash.  Atmel studio 7</vt:lpstr>
      <vt:lpstr>Presentación de PowerPoint</vt:lpstr>
      <vt:lpstr>TO-DO</vt:lpstr>
      <vt:lpstr>Future (maybe)</vt:lpstr>
      <vt:lpstr>Greetz &amp; credits </vt:lpstr>
      <vt:lpstr>Thx!   Questions?   evil mass storage in my github</vt:lpstr>
      <vt:lpstr>https://c0r0n4con.com/   https://www.cruzroja.es/webCre/donativos/donativos.php?llamada=2.9.193.13860.24/05/04.2.13860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2020-04-01T20:50:17Z</dcterms:created>
  <dcterms:modified xsi:type="dcterms:W3CDTF">2020-04-01T21:05:36Z</dcterms:modified>
</cp:coreProperties>
</file>